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 varScale="1">
        <p:scale>
          <a:sx n="60" d="100"/>
          <a:sy n="60" d="100"/>
        </p:scale>
        <p:origin x="200" y="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435F-32FC-1942-A695-D96622A2AF52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27613-AE8D-BE4E-91C6-7BCC3103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0EBF2-FA47-C34C-9BE9-8D898F62F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9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53307"/>
            <a:ext cx="16256000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9016" y="1765408"/>
            <a:ext cx="10229966" cy="273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19245"/>
            <a:ext cx="1430020" cy="92710"/>
          </a:xfrm>
          <a:custGeom>
            <a:avLst/>
            <a:gdLst/>
            <a:ahLst/>
            <a:cxnLst/>
            <a:rect l="l" t="t" r="r" b="b"/>
            <a:pathLst>
              <a:path w="1430020" h="92709">
                <a:moveTo>
                  <a:pt x="1429852" y="92641"/>
                </a:moveTo>
                <a:lnTo>
                  <a:pt x="0" y="92641"/>
                </a:lnTo>
                <a:lnTo>
                  <a:pt x="0" y="0"/>
                </a:lnTo>
                <a:lnTo>
                  <a:pt x="1429852" y="0"/>
                </a:lnTo>
                <a:lnTo>
                  <a:pt x="1429852" y="92641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58146" y="989646"/>
            <a:ext cx="1430020" cy="92710"/>
          </a:xfrm>
          <a:custGeom>
            <a:avLst/>
            <a:gdLst/>
            <a:ahLst/>
            <a:cxnLst/>
            <a:rect l="l" t="t" r="r" b="b"/>
            <a:pathLst>
              <a:path w="1430019" h="92709">
                <a:moveTo>
                  <a:pt x="1429852" y="0"/>
                </a:moveTo>
                <a:lnTo>
                  <a:pt x="0" y="0"/>
                </a:lnTo>
                <a:lnTo>
                  <a:pt x="0" y="92641"/>
                </a:lnTo>
                <a:lnTo>
                  <a:pt x="1429852" y="92641"/>
                </a:lnTo>
                <a:lnTo>
                  <a:pt x="1429852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6569" y="1406314"/>
            <a:ext cx="4171949" cy="747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1109" y="3154057"/>
            <a:ext cx="11106150" cy="4783297"/>
          </a:xfrm>
          <a:prstGeom prst="rect">
            <a:avLst/>
          </a:prstGeom>
        </p:spPr>
        <p:txBody>
          <a:bodyPr vert="horz" wrap="square" lIns="0" tIns="585470" rIns="0" bIns="0" rtlCol="0">
            <a:spAutoFit/>
          </a:bodyPr>
          <a:lstStyle/>
          <a:p>
            <a:pPr marL="222885" marR="5080" indent="-210820" algn="ctr">
              <a:lnSpc>
                <a:spcPct val="70400"/>
              </a:lnSpc>
              <a:spcBef>
                <a:spcPts val="4610"/>
              </a:spcBef>
            </a:pPr>
            <a:r>
              <a:rPr lang="es-ES" sz="12700" b="1" spc="2120" dirty="0">
                <a:solidFill>
                  <a:srgbClr val="111B1D"/>
                </a:solidFill>
                <a:latin typeface="Calibri"/>
                <a:cs typeface="Calibri"/>
              </a:rPr>
              <a:t>SOCIAL INCLUSION IN SPORTS</a:t>
            </a:r>
            <a:endParaRPr sz="12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1056"/>
            <a:ext cx="1024488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63467" y="2450505"/>
            <a:ext cx="1024532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88792" y="757301"/>
            <a:ext cx="1211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465" dirty="0">
                <a:solidFill>
                  <a:srgbClr val="111B1D"/>
                </a:solidFill>
                <a:latin typeface="Tahoma"/>
                <a:cs typeface="Tahoma"/>
              </a:rPr>
              <a:t>BEST </a:t>
            </a:r>
            <a:r>
              <a:rPr sz="3200" b="0" spc="495" dirty="0">
                <a:solidFill>
                  <a:srgbClr val="111B1D"/>
                </a:solidFill>
                <a:latin typeface="Tahoma"/>
                <a:cs typeface="Tahoma"/>
              </a:rPr>
              <a:t>PRACTICES </a:t>
            </a:r>
            <a:r>
              <a:rPr sz="3200" b="0" spc="155" dirty="0">
                <a:solidFill>
                  <a:srgbClr val="111B1D"/>
                </a:solidFill>
                <a:latin typeface="Tahoma"/>
                <a:cs typeface="Tahoma"/>
              </a:rPr>
              <a:t>IN </a:t>
            </a:r>
            <a:r>
              <a:rPr sz="3200" b="0" spc="525" dirty="0">
                <a:solidFill>
                  <a:srgbClr val="111B1D"/>
                </a:solidFill>
                <a:latin typeface="Tahoma"/>
                <a:cs typeface="Tahoma"/>
              </a:rPr>
              <a:t>EUROPEAN </a:t>
            </a:r>
            <a:r>
              <a:rPr sz="3200" b="0" spc="500" dirty="0">
                <a:solidFill>
                  <a:srgbClr val="111B1D"/>
                </a:solidFill>
                <a:latin typeface="Tahoma"/>
                <a:cs typeface="Tahoma"/>
              </a:rPr>
              <a:t>SPORTS</a:t>
            </a:r>
            <a:r>
              <a:rPr sz="3200" b="0" spc="5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200" b="0" spc="415" dirty="0">
                <a:solidFill>
                  <a:srgbClr val="111B1D"/>
                </a:solidFill>
                <a:latin typeface="Tahoma"/>
                <a:cs typeface="Tahoma"/>
              </a:rPr>
              <a:t>COACHING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1448" y="9179381"/>
            <a:ext cx="8765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225" dirty="0">
                <a:solidFill>
                  <a:srgbClr val="111B1D"/>
                </a:solidFill>
                <a:latin typeface="Tahoma"/>
                <a:cs typeface="Tahoma"/>
              </a:rPr>
              <a:t>The</a:t>
            </a:r>
            <a:r>
              <a:rPr sz="2800" spc="6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800" spc="250" dirty="0">
                <a:solidFill>
                  <a:srgbClr val="111B1D"/>
                </a:solidFill>
                <a:latin typeface="Tahoma"/>
                <a:cs typeface="Tahoma"/>
              </a:rPr>
              <a:t>significance</a:t>
            </a:r>
            <a:r>
              <a:rPr sz="2800" spc="6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111B1D"/>
                </a:solidFill>
                <a:latin typeface="Tahoma"/>
                <a:cs typeface="Tahoma"/>
              </a:rPr>
              <a:t>of</a:t>
            </a:r>
            <a:r>
              <a:rPr sz="2800" spc="6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800" spc="240" dirty="0">
                <a:solidFill>
                  <a:srgbClr val="111B1D"/>
                </a:solidFill>
                <a:latin typeface="Tahoma"/>
                <a:cs typeface="Tahoma"/>
              </a:rPr>
              <a:t>football</a:t>
            </a:r>
            <a:r>
              <a:rPr sz="2800" spc="6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111B1D"/>
                </a:solidFill>
                <a:latin typeface="Tahoma"/>
                <a:cs typeface="Tahoma"/>
              </a:rPr>
              <a:t>in</a:t>
            </a:r>
            <a:r>
              <a:rPr sz="2800" spc="6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s-ES" sz="2800" spc="229" dirty="0">
                <a:solidFill>
                  <a:srgbClr val="111B1D"/>
                </a:solidFill>
                <a:latin typeface="Tahoma"/>
                <a:cs typeface="Tahoma"/>
              </a:rPr>
              <a:t>M</a:t>
            </a:r>
            <a:r>
              <a:rPr sz="2800" spc="229" dirty="0" err="1">
                <a:solidFill>
                  <a:srgbClr val="111B1D"/>
                </a:solidFill>
                <a:latin typeface="Tahoma"/>
                <a:cs typeface="Tahoma"/>
              </a:rPr>
              <a:t>arseille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327" y="370457"/>
            <a:ext cx="17564099" cy="4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481" y="2505117"/>
            <a:ext cx="16256000" cy="4507865"/>
          </a:xfrm>
          <a:prstGeom prst="rect">
            <a:avLst/>
          </a:prstGeom>
        </p:spPr>
        <p:txBody>
          <a:bodyPr vert="horz" wrap="square" lIns="0" tIns="108134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70"/>
              </a:spcBef>
            </a:pPr>
            <a:r>
              <a:rPr spc="1860" dirty="0"/>
              <a:t>CLASS</a:t>
            </a:r>
            <a:r>
              <a:rPr spc="-480" dirty="0"/>
              <a:t> </a:t>
            </a:r>
            <a:r>
              <a:rPr spc="1525" dirty="0"/>
              <a:t>EXERCISE</a:t>
            </a: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4000" spc="-245" dirty="0">
                <a:latin typeface="Gill Sans MT"/>
                <a:cs typeface="Gill Sans MT"/>
              </a:rPr>
              <a:t>YOUTH</a:t>
            </a:r>
            <a:r>
              <a:rPr sz="4000" spc="-295" dirty="0">
                <a:latin typeface="Gill Sans MT"/>
                <a:cs typeface="Gill Sans MT"/>
              </a:rPr>
              <a:t> </a:t>
            </a:r>
            <a:r>
              <a:rPr sz="4000" spc="-95" dirty="0">
                <a:latin typeface="Gill Sans MT"/>
                <a:cs typeface="Gill Sans MT"/>
              </a:rPr>
              <a:t>ENGAGEMENT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4087" y="6743700"/>
            <a:ext cx="10958830" cy="3076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360" algn="ctr">
              <a:lnSpc>
                <a:spcPct val="100000"/>
              </a:lnSpc>
              <a:spcBef>
                <a:spcPts val="100"/>
              </a:spcBef>
            </a:pP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look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Infos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" sz="2800" spc="2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235" dirty="0" err="1">
                <a:solidFill>
                  <a:srgbClr val="FFFFFF"/>
                </a:solidFill>
                <a:latin typeface="Tahoma"/>
                <a:cs typeface="Tahoma"/>
              </a:rPr>
              <a:t>ogo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" sz="2800" spc="26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260" dirty="0" err="1">
                <a:solidFill>
                  <a:srgbClr val="FFFFFF"/>
                </a:solidFill>
                <a:latin typeface="Tahoma"/>
                <a:cs typeface="Tahoma"/>
              </a:rPr>
              <a:t>acebook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page.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100"/>
              </a:lnSpc>
            </a:pPr>
            <a:r>
              <a:rPr sz="2800" spc="23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0" dirty="0">
                <a:solidFill>
                  <a:srgbClr val="FFFFFF"/>
                </a:solidFill>
                <a:latin typeface="Tahoma"/>
                <a:cs typeface="Tahoma"/>
              </a:rPr>
              <a:t>does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Infos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" sz="2800" spc="2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235" dirty="0" err="1">
                <a:solidFill>
                  <a:srgbClr val="FFFFFF"/>
                </a:solidFill>
                <a:latin typeface="Tahoma"/>
                <a:cs typeface="Tahoma"/>
              </a:rPr>
              <a:t>ogo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engage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involved 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sport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organization?</a:t>
            </a:r>
            <a:endParaRPr lang="es-ES" sz="2800" spc="2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16100"/>
              </a:lnSpc>
            </a:pPr>
            <a:endParaRPr sz="3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Think. </a:t>
            </a: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Pair.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Share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5340" y="6190325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41066"/>
            <a:ext cx="938763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68242" y="2450508"/>
            <a:ext cx="919757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4472024" cy="269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008120" cy="10287000"/>
          </a:xfrm>
          <a:custGeom>
            <a:avLst/>
            <a:gdLst/>
            <a:ahLst/>
            <a:cxnLst/>
            <a:rect l="l" t="t" r="r" b="b"/>
            <a:pathLst>
              <a:path w="4008120" h="10287000">
                <a:moveTo>
                  <a:pt x="0" y="10286999"/>
                </a:moveTo>
                <a:lnTo>
                  <a:pt x="4007641" y="10286999"/>
                </a:lnTo>
                <a:lnTo>
                  <a:pt x="400764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8052" y="1199678"/>
            <a:ext cx="8258174" cy="781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5640" y="3971276"/>
            <a:ext cx="9085580" cy="2244725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 marR="5080">
              <a:lnSpc>
                <a:spcPts val="7920"/>
              </a:lnSpc>
              <a:spcBef>
                <a:spcPts val="1725"/>
              </a:spcBef>
            </a:pPr>
            <a:r>
              <a:rPr sz="7950" b="1" spc="1410" dirty="0">
                <a:solidFill>
                  <a:srgbClr val="111B1D"/>
                </a:solidFill>
                <a:latin typeface="Calibri"/>
                <a:cs typeface="Calibri"/>
              </a:rPr>
              <a:t>WHAT </a:t>
            </a:r>
            <a:r>
              <a:rPr sz="7950" b="1" spc="1250" dirty="0">
                <a:solidFill>
                  <a:srgbClr val="111B1D"/>
                </a:solidFill>
                <a:latin typeface="Calibri"/>
                <a:cs typeface="Calibri"/>
              </a:rPr>
              <a:t>DOES  </a:t>
            </a:r>
            <a:r>
              <a:rPr sz="7950" b="1" spc="860" dirty="0">
                <a:solidFill>
                  <a:srgbClr val="111B1D"/>
                </a:solidFill>
                <a:latin typeface="Calibri"/>
                <a:cs typeface="Calibri"/>
              </a:rPr>
              <a:t>INFO</a:t>
            </a:r>
            <a:r>
              <a:rPr sz="7950" b="1" spc="-385" dirty="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sz="7950" b="1" spc="1540" dirty="0">
                <a:solidFill>
                  <a:srgbClr val="111B1D"/>
                </a:solidFill>
                <a:latin typeface="Calibri"/>
                <a:cs typeface="Calibri"/>
              </a:rPr>
              <a:t>A</a:t>
            </a:r>
            <a:r>
              <a:rPr sz="7950" b="1" spc="-385" dirty="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sz="7950" b="1" spc="850" dirty="0">
                <a:solidFill>
                  <a:srgbClr val="111B1D"/>
                </a:solidFill>
                <a:latin typeface="Calibri"/>
                <a:cs typeface="Calibri"/>
              </a:rPr>
              <a:t>GOGO</a:t>
            </a:r>
            <a:r>
              <a:rPr sz="7950" b="1" spc="-385" dirty="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sz="7950" b="1" spc="819" dirty="0">
                <a:solidFill>
                  <a:srgbClr val="111B1D"/>
                </a:solidFill>
                <a:latin typeface="Calibri"/>
                <a:cs typeface="Calibri"/>
              </a:rPr>
              <a:t>DO?</a:t>
            </a:r>
            <a:endParaRPr sz="7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9264" y="4882114"/>
            <a:ext cx="5400674" cy="443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0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8"/>
                </a:lnTo>
                <a:lnTo>
                  <a:pt x="6329408" y="10286998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28033" y="8857135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4"/>
                </a:moveTo>
                <a:lnTo>
                  <a:pt x="92641" y="0"/>
                </a:lnTo>
                <a:lnTo>
                  <a:pt x="0" y="0"/>
                </a:lnTo>
                <a:lnTo>
                  <a:pt x="0" y="1429864"/>
                </a:lnTo>
                <a:lnTo>
                  <a:pt x="92641" y="1429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78176" y="4298656"/>
            <a:ext cx="8258174" cy="545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33711" y="970504"/>
            <a:ext cx="8054340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spc="825" dirty="0"/>
              <a:t>BUILDING</a:t>
            </a:r>
            <a:r>
              <a:rPr sz="7300" spc="-350" dirty="0"/>
              <a:t> </a:t>
            </a:r>
            <a:r>
              <a:rPr sz="7300" spc="1200" dirty="0"/>
              <a:t>TIES</a:t>
            </a:r>
            <a:endParaRPr sz="7300"/>
          </a:p>
        </p:txBody>
      </p:sp>
      <p:sp>
        <p:nvSpPr>
          <p:cNvPr id="8" name="object 8"/>
          <p:cNvSpPr txBox="1"/>
          <p:nvPr/>
        </p:nvSpPr>
        <p:spPr>
          <a:xfrm>
            <a:off x="215271" y="3253261"/>
            <a:ext cx="8662670" cy="3886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300" spc="-310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4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270" dirty="0">
                <a:solidFill>
                  <a:srgbClr val="FFFFFF"/>
                </a:solidFill>
                <a:latin typeface="Tahoma"/>
                <a:cs typeface="Tahoma"/>
              </a:rPr>
              <a:t>Infos</a:t>
            </a:r>
            <a:r>
              <a:rPr sz="4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5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" sz="4300" spc="38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4300" spc="380" dirty="0" err="1">
                <a:solidFill>
                  <a:srgbClr val="FFFFFF"/>
                </a:solidFill>
                <a:latin typeface="Tahoma"/>
                <a:cs typeface="Tahoma"/>
              </a:rPr>
              <a:t>ogo</a:t>
            </a:r>
            <a:r>
              <a:rPr sz="43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380" dirty="0">
                <a:solidFill>
                  <a:srgbClr val="FFFFFF"/>
                </a:solidFill>
                <a:latin typeface="Tahoma"/>
                <a:cs typeface="Tahoma"/>
              </a:rPr>
              <a:t>uses</a:t>
            </a:r>
            <a:r>
              <a:rPr sz="4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345" dirty="0">
                <a:solidFill>
                  <a:srgbClr val="FFFFFF"/>
                </a:solidFill>
                <a:latin typeface="Tahoma"/>
                <a:cs typeface="Tahoma"/>
              </a:rPr>
              <a:t>football</a:t>
            </a:r>
            <a:r>
              <a:rPr sz="4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320" dirty="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sz="4300" spc="370" dirty="0">
                <a:solidFill>
                  <a:srgbClr val="FFFFFF"/>
                </a:solidFill>
                <a:latin typeface="Tahoma"/>
                <a:cs typeface="Tahoma"/>
              </a:rPr>
              <a:t>encourage </a:t>
            </a:r>
            <a:r>
              <a:rPr sz="4300" spc="385" dirty="0">
                <a:solidFill>
                  <a:srgbClr val="FFFFFF"/>
                </a:solidFill>
                <a:latin typeface="Tahoma"/>
                <a:cs typeface="Tahoma"/>
              </a:rPr>
              <a:t>teamwork</a:t>
            </a:r>
            <a:r>
              <a:rPr lang="fr-FR" sz="4300" spc="38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4300" spc="-7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380" dirty="0">
                <a:solidFill>
                  <a:srgbClr val="FFFFFF"/>
                </a:solidFill>
                <a:latin typeface="Tahoma"/>
                <a:cs typeface="Tahoma"/>
              </a:rPr>
              <a:t>good  </a:t>
            </a:r>
            <a:r>
              <a:rPr sz="4300" spc="375" dirty="0">
                <a:solidFill>
                  <a:srgbClr val="FFFFFF"/>
                </a:solidFill>
                <a:latin typeface="Tahoma"/>
                <a:cs typeface="Tahoma"/>
              </a:rPr>
              <a:t>sportsmanship </a:t>
            </a:r>
            <a:r>
              <a:rPr sz="4300" spc="27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300" spc="370" dirty="0">
                <a:solidFill>
                  <a:srgbClr val="FFFFFF"/>
                </a:solidFill>
                <a:latin typeface="Tahoma"/>
                <a:cs typeface="Tahoma"/>
              </a:rPr>
              <a:t>develop</a:t>
            </a:r>
            <a:r>
              <a:rPr lang="fr-FR" sz="4300" spc="3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300" spc="37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4300" spc="400" dirty="0">
                <a:solidFill>
                  <a:srgbClr val="FFFFFF"/>
                </a:solidFill>
                <a:latin typeface="Tahoma"/>
                <a:cs typeface="Tahoma"/>
              </a:rPr>
              <a:t>respect </a:t>
            </a:r>
            <a:r>
              <a:rPr sz="4300" spc="390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4300" spc="-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spc="360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endParaRPr sz="4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4300" spc="365" dirty="0">
                <a:solidFill>
                  <a:srgbClr val="FFFFFF"/>
                </a:solidFill>
                <a:latin typeface="Tahoma"/>
                <a:cs typeface="Tahoma"/>
              </a:rPr>
              <a:t>neighbourhoods</a:t>
            </a:r>
            <a:endParaRPr sz="4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2589" y="4882114"/>
            <a:ext cx="5400674" cy="443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1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8"/>
                </a:lnTo>
                <a:lnTo>
                  <a:pt x="6329408" y="10286998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28033" y="8857138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1"/>
                </a:moveTo>
                <a:lnTo>
                  <a:pt x="92641" y="0"/>
                </a:lnTo>
                <a:lnTo>
                  <a:pt x="0" y="0"/>
                </a:lnTo>
                <a:lnTo>
                  <a:pt x="0" y="1429861"/>
                </a:lnTo>
                <a:lnTo>
                  <a:pt x="92641" y="1429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914" y="3913336"/>
            <a:ext cx="9083675" cy="3404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800" spc="-25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3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3800" dirty="0">
                <a:solidFill>
                  <a:srgbClr val="FFFFFF"/>
                </a:solidFill>
                <a:latin typeface="Tahoma"/>
                <a:cs typeface="Tahoma"/>
              </a:rPr>
              <a:t>Many of the youth workers previously attended the service themselves. This builds and demonstrates community trust. Families feel safe sending their young people to the club.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98967" y="4780086"/>
            <a:ext cx="8324849" cy="468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19532" y="970504"/>
            <a:ext cx="7880984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spc="1060" dirty="0"/>
              <a:t>HOLISTIC</a:t>
            </a:r>
            <a:r>
              <a:rPr sz="7300" spc="-385" dirty="0"/>
              <a:t> </a:t>
            </a:r>
            <a:r>
              <a:rPr sz="7300" spc="1070" dirty="0"/>
              <a:t>FAMIL</a:t>
            </a:r>
            <a:endParaRPr sz="7300"/>
          </a:p>
        </p:txBody>
      </p:sp>
      <p:sp>
        <p:nvSpPr>
          <p:cNvPr id="9" name="object 9"/>
          <p:cNvSpPr txBox="1"/>
          <p:nvPr/>
        </p:nvSpPr>
        <p:spPr>
          <a:xfrm>
            <a:off x="11478106" y="970504"/>
            <a:ext cx="6810375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7300" b="1" spc="186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7300" b="1" spc="-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300" b="1" spc="122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7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2949" y="4463510"/>
            <a:ext cx="5400674" cy="437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0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9"/>
                </a:lnTo>
                <a:lnTo>
                  <a:pt x="6329408" y="10286999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28033" y="8857133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6"/>
                </a:moveTo>
                <a:lnTo>
                  <a:pt x="92641" y="0"/>
                </a:lnTo>
                <a:lnTo>
                  <a:pt x="0" y="0"/>
                </a:lnTo>
                <a:lnTo>
                  <a:pt x="0" y="1429866"/>
                </a:lnTo>
                <a:lnTo>
                  <a:pt x="92641" y="1429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261" y="3481791"/>
            <a:ext cx="7848687" cy="447366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4700" spc="90" dirty="0">
                <a:solidFill>
                  <a:srgbClr val="FFFFFF"/>
                </a:solidFill>
                <a:latin typeface="Tahoma"/>
                <a:cs typeface="Tahoma"/>
              </a:rPr>
              <a:t>3. </a:t>
            </a:r>
            <a:r>
              <a:rPr lang="en-US" sz="4700" spc="90" dirty="0">
                <a:solidFill>
                  <a:srgbClr val="FFFFFF"/>
                </a:solidFill>
                <a:latin typeface="Tahoma"/>
                <a:cs typeface="Tahoma"/>
              </a:rPr>
              <a:t>They encourage volunteering at community events and gardening by providing incentive of a paid for getaway at various locations.</a:t>
            </a:r>
            <a:endParaRPr sz="47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13510" y="4250180"/>
            <a:ext cx="9324974" cy="5248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58724" y="970503"/>
            <a:ext cx="8744585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spc="1035" dirty="0"/>
              <a:t>INCENTIVES</a:t>
            </a:r>
            <a:r>
              <a:rPr sz="7300" spc="-390" dirty="0"/>
              <a:t> </a:t>
            </a:r>
            <a:r>
              <a:rPr sz="7300" spc="1380" dirty="0"/>
              <a:t>BASE</a:t>
            </a:r>
            <a:endParaRPr sz="7300" dirty="0"/>
          </a:p>
        </p:txBody>
      </p:sp>
      <p:sp>
        <p:nvSpPr>
          <p:cNvPr id="9" name="object 9"/>
          <p:cNvSpPr txBox="1"/>
          <p:nvPr/>
        </p:nvSpPr>
        <p:spPr>
          <a:xfrm>
            <a:off x="11444789" y="970350"/>
            <a:ext cx="6807200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7300" b="1" spc="10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7300" b="1" spc="-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300" b="1" spc="122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7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45321" y="5270075"/>
            <a:ext cx="5400674" cy="437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2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6"/>
                </a:lnTo>
                <a:lnTo>
                  <a:pt x="6329408" y="10286996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28033" y="8857133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6"/>
                </a:moveTo>
                <a:lnTo>
                  <a:pt x="92641" y="0"/>
                </a:lnTo>
                <a:lnTo>
                  <a:pt x="0" y="0"/>
                </a:lnTo>
                <a:lnTo>
                  <a:pt x="0" y="1429866"/>
                </a:lnTo>
                <a:lnTo>
                  <a:pt x="92641" y="1429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262" y="2743680"/>
            <a:ext cx="9345295" cy="6351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0990">
              <a:lnSpc>
                <a:spcPct val="116300"/>
              </a:lnSpc>
              <a:spcBef>
                <a:spcPts val="95"/>
              </a:spcBef>
            </a:pPr>
            <a:r>
              <a:rPr sz="5100" spc="95" dirty="0">
                <a:solidFill>
                  <a:srgbClr val="FFFFFF"/>
                </a:solidFill>
                <a:latin typeface="Tahoma"/>
                <a:cs typeface="Tahoma"/>
              </a:rPr>
              <a:t>4. </a:t>
            </a:r>
            <a:r>
              <a:rPr sz="5100" spc="385" dirty="0">
                <a:solidFill>
                  <a:srgbClr val="FFFFFF"/>
                </a:solidFill>
                <a:latin typeface="Tahoma"/>
                <a:cs typeface="Tahoma"/>
              </a:rPr>
              <a:t>They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also </a:t>
            </a:r>
            <a:r>
              <a:rPr sz="5100" spc="409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5100" spc="-1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4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local  </a:t>
            </a:r>
            <a:r>
              <a:rPr sz="5100" spc="415" dirty="0">
                <a:solidFill>
                  <a:srgbClr val="FFFFFF"/>
                </a:solidFill>
                <a:latin typeface="Tahoma"/>
                <a:cs typeface="Tahoma"/>
              </a:rPr>
              <a:t>police </a:t>
            </a:r>
            <a:r>
              <a:rPr sz="5100" spc="459" dirty="0">
                <a:solidFill>
                  <a:srgbClr val="FFFFFF"/>
                </a:solidFill>
                <a:latin typeface="Tahoma"/>
                <a:cs typeface="Tahoma"/>
              </a:rPr>
              <a:t>officers </a:t>
            </a:r>
            <a:r>
              <a:rPr sz="5100" spc="3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5100" spc="-8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90" dirty="0">
                <a:solidFill>
                  <a:srgbClr val="FFFFFF"/>
                </a:solidFill>
                <a:latin typeface="Tahoma"/>
                <a:cs typeface="Tahoma"/>
              </a:rPr>
              <a:t>policy</a:t>
            </a:r>
            <a:endParaRPr sz="5100">
              <a:latin typeface="Tahoma"/>
              <a:cs typeface="Tahoma"/>
            </a:endParaRPr>
          </a:p>
          <a:p>
            <a:pPr marL="12700" marR="5080">
              <a:lnSpc>
                <a:spcPts val="7120"/>
              </a:lnSpc>
              <a:spcBef>
                <a:spcPts val="400"/>
              </a:spcBef>
            </a:pPr>
            <a:r>
              <a:rPr sz="5100" spc="440" dirty="0">
                <a:solidFill>
                  <a:srgbClr val="FFFFFF"/>
                </a:solidFill>
                <a:latin typeface="Tahoma"/>
                <a:cs typeface="Tahoma"/>
              </a:rPr>
              <a:t>makers</a:t>
            </a:r>
            <a:r>
              <a:rPr sz="51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455" dirty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60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445" dirty="0">
                <a:solidFill>
                  <a:srgbClr val="FFFFFF"/>
                </a:solidFill>
                <a:latin typeface="Tahoma"/>
                <a:cs typeface="Tahoma"/>
              </a:rPr>
              <a:t>best  </a:t>
            </a:r>
            <a:r>
              <a:rPr sz="5100" spc="430" dirty="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29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19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25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endParaRPr sz="5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5100" spc="3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50" dirty="0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65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85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endParaRPr sz="5100">
              <a:latin typeface="Tahoma"/>
              <a:cs typeface="Tahoma"/>
            </a:endParaRPr>
          </a:p>
          <a:p>
            <a:pPr marL="12700" marR="721995">
              <a:lnSpc>
                <a:spcPts val="7120"/>
              </a:lnSpc>
              <a:spcBef>
                <a:spcPts val="395"/>
              </a:spcBef>
            </a:pP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51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475" dirty="0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280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90" dirty="0">
                <a:solidFill>
                  <a:srgbClr val="FFFFFF"/>
                </a:solidFill>
                <a:latin typeface="Tahoma"/>
                <a:cs typeface="Tahoma"/>
              </a:rPr>
              <a:t>date</a:t>
            </a:r>
            <a:r>
              <a:rPr sz="51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75" dirty="0">
                <a:solidFill>
                  <a:srgbClr val="FFFFFF"/>
                </a:solidFill>
                <a:latin typeface="Tahoma"/>
                <a:cs typeface="Tahoma"/>
              </a:rPr>
              <a:t>public  </a:t>
            </a:r>
            <a:r>
              <a:rPr sz="5100" spc="370" dirty="0">
                <a:solidFill>
                  <a:srgbClr val="FFFFFF"/>
                </a:solidFill>
                <a:latin typeface="Tahoma"/>
                <a:cs typeface="Tahoma"/>
              </a:rPr>
              <a:t>funding</a:t>
            </a:r>
            <a:r>
              <a:rPr sz="5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00" spc="340" dirty="0">
                <a:solidFill>
                  <a:srgbClr val="FFFFFF"/>
                </a:solidFill>
                <a:latin typeface="Tahoma"/>
                <a:cs typeface="Tahoma"/>
              </a:rPr>
              <a:t>information.</a:t>
            </a:r>
            <a:endParaRPr sz="5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81398" y="4966775"/>
            <a:ext cx="7458074" cy="498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9061" y="970506"/>
            <a:ext cx="5201920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spc="965" dirty="0"/>
              <a:t>COUNCIL</a:t>
            </a:r>
            <a:r>
              <a:rPr sz="7300" spc="-415" dirty="0"/>
              <a:t> </a:t>
            </a:r>
            <a:r>
              <a:rPr sz="7300" spc="1525" dirty="0"/>
              <a:t>C</a:t>
            </a:r>
            <a:endParaRPr sz="7300"/>
          </a:p>
        </p:txBody>
      </p:sp>
      <p:sp>
        <p:nvSpPr>
          <p:cNvPr id="9" name="object 9"/>
          <p:cNvSpPr txBox="1"/>
          <p:nvPr/>
        </p:nvSpPr>
        <p:spPr>
          <a:xfrm>
            <a:off x="11538579" y="970506"/>
            <a:ext cx="6749415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7300" b="1" spc="965" dirty="0">
                <a:solidFill>
                  <a:srgbClr val="FFFFFF"/>
                </a:solidFill>
                <a:latin typeface="Calibri"/>
                <a:cs typeface="Calibri"/>
              </a:rPr>
              <a:t>ONNECTIONS</a:t>
            </a:r>
            <a:endParaRPr sz="7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45321" y="5270075"/>
            <a:ext cx="5400674" cy="437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0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9"/>
                </a:lnTo>
                <a:lnTo>
                  <a:pt x="6329408" y="10286999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28033" y="8857130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9"/>
                </a:moveTo>
                <a:lnTo>
                  <a:pt x="92641" y="0"/>
                </a:lnTo>
                <a:lnTo>
                  <a:pt x="0" y="0"/>
                </a:lnTo>
                <a:lnTo>
                  <a:pt x="0" y="1429869"/>
                </a:lnTo>
                <a:lnTo>
                  <a:pt x="92641" y="142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86822" y="4996172"/>
            <a:ext cx="7458074" cy="464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262" y="2621563"/>
            <a:ext cx="9113520" cy="531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4250" spc="105" dirty="0">
                <a:solidFill>
                  <a:srgbClr val="FFFFFF"/>
                </a:solidFill>
                <a:latin typeface="Tahoma"/>
                <a:cs typeface="Tahoma"/>
              </a:rPr>
              <a:t>5. </a:t>
            </a:r>
            <a:r>
              <a:rPr sz="4250" spc="265" dirty="0">
                <a:solidFill>
                  <a:srgbClr val="FFFFFF"/>
                </a:solidFill>
                <a:latin typeface="Tahoma"/>
                <a:cs typeface="Tahoma"/>
              </a:rPr>
              <a:t>Infos </a:t>
            </a:r>
            <a:r>
              <a:rPr sz="4250" spc="9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4250" spc="400" dirty="0">
                <a:solidFill>
                  <a:srgbClr val="FFFFFF"/>
                </a:solidFill>
                <a:latin typeface="Tahoma"/>
                <a:cs typeface="Tahoma"/>
              </a:rPr>
              <a:t>Gogo </a:t>
            </a:r>
            <a:r>
              <a:rPr sz="4250" spc="31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4250" spc="340" dirty="0">
                <a:solidFill>
                  <a:srgbClr val="FFFFFF"/>
                </a:solidFill>
                <a:latin typeface="Tahoma"/>
                <a:cs typeface="Tahoma"/>
              </a:rPr>
              <a:t>found </a:t>
            </a:r>
            <a:r>
              <a:rPr sz="4250" spc="295" dirty="0">
                <a:solidFill>
                  <a:srgbClr val="FFFFFF"/>
                </a:solidFill>
                <a:latin typeface="Tahoma"/>
                <a:cs typeface="Tahoma"/>
              </a:rPr>
              <a:t>that  </a:t>
            </a:r>
            <a:r>
              <a:rPr sz="4250" spc="355" dirty="0">
                <a:solidFill>
                  <a:srgbClr val="FFFFFF"/>
                </a:solidFill>
                <a:latin typeface="Tahoma"/>
                <a:cs typeface="Tahoma"/>
              </a:rPr>
              <a:t>whenever</a:t>
            </a:r>
            <a:r>
              <a:rPr sz="4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3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25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4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30" dirty="0">
                <a:solidFill>
                  <a:srgbClr val="FFFFFF"/>
                </a:solidFill>
                <a:latin typeface="Tahoma"/>
                <a:cs typeface="Tahoma"/>
              </a:rPr>
              <a:t>lack</a:t>
            </a:r>
            <a:r>
              <a:rPr sz="4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10" dirty="0">
                <a:solidFill>
                  <a:srgbClr val="FFFFFF"/>
                </a:solidFill>
                <a:latin typeface="Tahoma"/>
                <a:cs typeface="Tahoma"/>
              </a:rPr>
              <a:t>youth  </a:t>
            </a:r>
            <a:r>
              <a:rPr sz="4250" spc="27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250" spc="375" dirty="0">
                <a:solidFill>
                  <a:srgbClr val="FFFFFF"/>
                </a:solidFill>
                <a:latin typeface="Tahoma"/>
                <a:cs typeface="Tahoma"/>
              </a:rPr>
              <a:t>sports </a:t>
            </a:r>
            <a:r>
              <a:rPr sz="4250" spc="280" dirty="0">
                <a:solidFill>
                  <a:srgbClr val="FFFFFF"/>
                </a:solidFill>
                <a:latin typeface="Tahoma"/>
                <a:cs typeface="Tahoma"/>
              </a:rPr>
              <a:t>provision, </a:t>
            </a:r>
            <a:r>
              <a:rPr sz="4250" spc="350" dirty="0">
                <a:solidFill>
                  <a:srgbClr val="FFFFFF"/>
                </a:solidFill>
                <a:latin typeface="Tahoma"/>
                <a:cs typeface="Tahoma"/>
              </a:rPr>
              <a:t>crime</a:t>
            </a:r>
            <a:r>
              <a:rPr sz="4250" spc="-8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2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4250">
              <a:latin typeface="Tahoma"/>
              <a:cs typeface="Tahoma"/>
            </a:endParaRPr>
          </a:p>
          <a:p>
            <a:pPr marL="12700" marR="323215">
              <a:lnSpc>
                <a:spcPct val="116599"/>
              </a:lnSpc>
            </a:pPr>
            <a:r>
              <a:rPr sz="4250" spc="340" dirty="0">
                <a:solidFill>
                  <a:srgbClr val="FFFFFF"/>
                </a:solidFill>
                <a:latin typeface="Tahoma"/>
                <a:cs typeface="Tahoma"/>
              </a:rPr>
              <a:t>disorder </a:t>
            </a:r>
            <a:r>
              <a:rPr sz="4250" spc="350" dirty="0">
                <a:solidFill>
                  <a:srgbClr val="FFFFFF"/>
                </a:solidFill>
                <a:latin typeface="Tahoma"/>
                <a:cs typeface="Tahoma"/>
              </a:rPr>
              <a:t>increase </a:t>
            </a:r>
            <a:r>
              <a:rPr sz="4250" spc="16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4250" spc="3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250" spc="-7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80" dirty="0">
                <a:solidFill>
                  <a:srgbClr val="FFFFFF"/>
                </a:solidFill>
                <a:latin typeface="Tahoma"/>
                <a:cs typeface="Tahoma"/>
              </a:rPr>
              <a:t>poorest  </a:t>
            </a:r>
            <a:r>
              <a:rPr sz="4250" spc="315" dirty="0">
                <a:solidFill>
                  <a:srgbClr val="FFFFFF"/>
                </a:solidFill>
                <a:latin typeface="Tahoma"/>
                <a:cs typeface="Tahoma"/>
              </a:rPr>
              <a:t>areas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290" dirty="0">
                <a:solidFill>
                  <a:srgbClr val="FFFFFF"/>
                </a:solidFill>
                <a:latin typeface="Tahoma"/>
                <a:cs typeface="Tahoma"/>
              </a:rPr>
              <a:t>Marseille.</a:t>
            </a:r>
            <a:r>
              <a:rPr sz="42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3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295" dirty="0">
                <a:solidFill>
                  <a:srgbClr val="FFFFFF"/>
                </a:solidFill>
                <a:latin typeface="Tahoma"/>
                <a:cs typeface="Tahoma"/>
              </a:rPr>
              <a:t>rate</a:t>
            </a:r>
            <a:r>
              <a:rPr sz="42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4250">
              <a:latin typeface="Tahoma"/>
              <a:cs typeface="Tahoma"/>
            </a:endParaRPr>
          </a:p>
          <a:p>
            <a:pPr marL="12700" marR="345440">
              <a:lnSpc>
                <a:spcPct val="116599"/>
              </a:lnSpc>
            </a:pPr>
            <a:r>
              <a:rPr sz="4250" spc="325" dirty="0">
                <a:solidFill>
                  <a:srgbClr val="FFFFFF"/>
                </a:solidFill>
                <a:latin typeface="Tahoma"/>
                <a:cs typeface="Tahoma"/>
              </a:rPr>
              <a:t>death </a:t>
            </a:r>
            <a:r>
              <a:rPr sz="4250" spc="254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4250" spc="350" dirty="0">
                <a:solidFill>
                  <a:srgbClr val="FFFFFF"/>
                </a:solidFill>
                <a:latin typeface="Tahoma"/>
                <a:cs typeface="Tahoma"/>
              </a:rPr>
              <a:t>dangerous </a:t>
            </a:r>
            <a:r>
              <a:rPr sz="4250" spc="290" dirty="0">
                <a:solidFill>
                  <a:srgbClr val="FFFFFF"/>
                </a:solidFill>
                <a:latin typeface="Tahoma"/>
                <a:cs typeface="Tahoma"/>
              </a:rPr>
              <a:t>driving</a:t>
            </a:r>
            <a:r>
              <a:rPr sz="4250" spc="-8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10" dirty="0">
                <a:solidFill>
                  <a:srgbClr val="FFFFFF"/>
                </a:solidFill>
                <a:latin typeface="Tahoma"/>
                <a:cs typeface="Tahoma"/>
              </a:rPr>
              <a:t>also  </a:t>
            </a:r>
            <a:r>
              <a:rPr sz="4250" spc="345" dirty="0">
                <a:solidFill>
                  <a:srgbClr val="FFFFFF"/>
                </a:solidFill>
                <a:latin typeface="Tahoma"/>
                <a:cs typeface="Tahoma"/>
              </a:rPr>
              <a:t>considerably</a:t>
            </a:r>
            <a:r>
              <a:rPr sz="4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spc="305" dirty="0">
                <a:solidFill>
                  <a:srgbClr val="FFFFFF"/>
                </a:solidFill>
                <a:latin typeface="Tahoma"/>
                <a:cs typeface="Tahoma"/>
              </a:rPr>
              <a:t>increases.</a:t>
            </a:r>
            <a:endParaRPr sz="42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33758" y="676454"/>
            <a:ext cx="10722610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spc="1019" dirty="0"/>
              <a:t>CRIME</a:t>
            </a:r>
            <a:r>
              <a:rPr sz="7300" spc="-365" dirty="0"/>
              <a:t> </a:t>
            </a:r>
            <a:r>
              <a:rPr sz="7300" spc="1019" dirty="0"/>
              <a:t>AND</a:t>
            </a:r>
            <a:r>
              <a:rPr sz="7300" spc="-365" dirty="0"/>
              <a:t> </a:t>
            </a:r>
            <a:r>
              <a:rPr sz="7300" spc="1045" dirty="0"/>
              <a:t>DISORDER</a:t>
            </a:r>
            <a:endParaRPr sz="7300"/>
          </a:p>
        </p:txBody>
      </p:sp>
      <p:sp>
        <p:nvSpPr>
          <p:cNvPr id="9" name="object 9"/>
          <p:cNvSpPr txBox="1"/>
          <p:nvPr/>
        </p:nvSpPr>
        <p:spPr>
          <a:xfrm>
            <a:off x="11606654" y="1600677"/>
            <a:ext cx="6349365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b="1" spc="1019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endParaRPr sz="7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602" y="341953"/>
            <a:ext cx="17516474" cy="513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38519" y="2740348"/>
            <a:ext cx="10229966" cy="3573350"/>
          </a:xfrm>
          <a:prstGeom prst="rect">
            <a:avLst/>
          </a:prstGeom>
        </p:spPr>
        <p:txBody>
          <a:bodyPr vert="horz" wrap="square" lIns="0" tIns="132899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70"/>
              </a:spcBef>
            </a:pPr>
            <a:r>
              <a:rPr spc="1860" dirty="0"/>
              <a:t>CLASS</a:t>
            </a:r>
            <a:r>
              <a:rPr spc="-480" dirty="0"/>
              <a:t> </a:t>
            </a:r>
            <a:r>
              <a:rPr spc="1525" dirty="0"/>
              <a:t>EXERCISE</a:t>
            </a: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4000" spc="-95" dirty="0">
                <a:latin typeface="Gill Sans MT"/>
                <a:ea typeface="+mj-ea"/>
                <a:cs typeface="Gill Sans MT"/>
              </a:rPr>
              <a:t>YOUTH ENGAGEMENT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95360" y="7505700"/>
            <a:ext cx="10916285" cy="1443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254" dirty="0">
                <a:solidFill>
                  <a:srgbClr val="FFFFFF"/>
                </a:solidFill>
                <a:latin typeface="Tahoma"/>
                <a:cs typeface="Tahoma"/>
              </a:rPr>
              <a:t>Why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Tahoma"/>
                <a:cs typeface="Tahoma"/>
              </a:rPr>
              <a:t>think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main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reasons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crime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disorder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up 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lack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youth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Tahoma"/>
                <a:cs typeface="Tahoma"/>
              </a:rPr>
              <a:t>sports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provision?</a:t>
            </a:r>
            <a:endParaRPr sz="3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Think. </a:t>
            </a: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Pair.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Share</a:t>
            </a:r>
            <a:r>
              <a:rPr lang="es-ES" sz="2800" spc="2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5340" y="6678412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41055"/>
            <a:ext cx="938763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68242" y="2450508"/>
            <a:ext cx="919757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95303CB2-A77B-5B4E-9563-AF9106604E39}"/>
              </a:ext>
            </a:extLst>
          </p:cNvPr>
          <p:cNvSpPr/>
          <p:nvPr/>
        </p:nvSpPr>
        <p:spPr>
          <a:xfrm rot="5400000">
            <a:off x="6286500" y="-6500038"/>
            <a:ext cx="5714998" cy="18334078"/>
          </a:xfrm>
          <a:custGeom>
            <a:avLst/>
            <a:gdLst/>
            <a:ahLst/>
            <a:cxnLst/>
            <a:rect l="l" t="t" r="r" b="b"/>
            <a:pathLst>
              <a:path w="6027420" h="10287000">
                <a:moveTo>
                  <a:pt x="0" y="10286993"/>
                </a:moveTo>
                <a:lnTo>
                  <a:pt x="6026941" y="10286993"/>
                </a:lnTo>
                <a:lnTo>
                  <a:pt x="6026941" y="0"/>
                </a:lnTo>
                <a:lnTo>
                  <a:pt x="0" y="0"/>
                </a:lnTo>
                <a:lnTo>
                  <a:pt x="0" y="102869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05837" y="8877300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6452E9D-2F66-A044-A9C8-35D4CFB11FE9}"/>
              </a:ext>
            </a:extLst>
          </p:cNvPr>
          <p:cNvSpPr txBox="1"/>
          <p:nvPr/>
        </p:nvSpPr>
        <p:spPr>
          <a:xfrm>
            <a:off x="1485877" y="1444481"/>
            <a:ext cx="15316200" cy="3301672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marR="5080" algn="ctr">
              <a:lnSpc>
                <a:spcPts val="8190"/>
              </a:lnSpc>
              <a:spcBef>
                <a:spcPts val="1764"/>
              </a:spcBef>
            </a:pPr>
            <a:r>
              <a:rPr lang="es-ES" sz="6600" b="1" spc="1390" dirty="0">
                <a:solidFill>
                  <a:schemeClr val="bg1"/>
                </a:solidFill>
                <a:latin typeface="Gill Sans MT" panose="020B0502020104020203" pitchFamily="34" charset="77"/>
                <a:cs typeface="Calibri"/>
              </a:rPr>
              <a:t>BEST PRACTICES IN EUROPEAN SPORTS COACHING</a:t>
            </a:r>
            <a:endParaRPr sz="6600" dirty="0">
              <a:solidFill>
                <a:schemeClr val="bg1"/>
              </a:solidFill>
              <a:latin typeface="Gill Sans MT" panose="020B0502020104020203" pitchFamily="34" charset="77"/>
              <a:cs typeface="Calibri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1D55D72-C183-D644-AC84-09A22385E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t="34039" r="39021" b="33369"/>
          <a:stretch/>
        </p:blipFill>
        <p:spPr>
          <a:xfrm>
            <a:off x="6934200" y="6169497"/>
            <a:ext cx="3810000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63D10-2713-3141-B2C2-23FA3390D42F}"/>
              </a:ext>
            </a:extLst>
          </p:cNvPr>
          <p:cNvSpPr txBox="1"/>
          <p:nvPr/>
        </p:nvSpPr>
        <p:spPr>
          <a:xfrm>
            <a:off x="6324600" y="9366433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5F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Erasmus+ supported project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4EB5C88-2624-104B-9778-D747C4AEFE4B}"/>
              </a:ext>
            </a:extLst>
          </p:cNvPr>
          <p:cNvSpPr/>
          <p:nvPr/>
        </p:nvSpPr>
        <p:spPr>
          <a:xfrm>
            <a:off x="17368242" y="2450508"/>
            <a:ext cx="919757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8BA89329-9388-4D4F-9671-7A1CB947D85C}"/>
              </a:ext>
            </a:extLst>
          </p:cNvPr>
          <p:cNvSpPr/>
          <p:nvPr/>
        </p:nvSpPr>
        <p:spPr>
          <a:xfrm>
            <a:off x="0" y="2441055"/>
            <a:ext cx="938763" cy="540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8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41" y="4425354"/>
            <a:ext cx="9854565" cy="295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sz="5550" b="1" spc="-15" dirty="0">
                <a:latin typeface="Gill Sans MT"/>
                <a:cs typeface="Gill Sans MT"/>
              </a:rPr>
              <a:t>We </a:t>
            </a:r>
            <a:r>
              <a:rPr sz="5550" b="1" spc="340" dirty="0">
                <a:latin typeface="Gill Sans MT"/>
                <a:cs typeface="Gill Sans MT"/>
              </a:rPr>
              <a:t>believe </a:t>
            </a:r>
            <a:r>
              <a:rPr sz="5550" b="1" spc="535" dirty="0">
                <a:latin typeface="Gill Sans MT"/>
                <a:cs typeface="Gill Sans MT"/>
              </a:rPr>
              <a:t>access </a:t>
            </a:r>
            <a:r>
              <a:rPr sz="5550" b="1" spc="200" dirty="0">
                <a:latin typeface="Gill Sans MT"/>
                <a:cs typeface="Gill Sans MT"/>
              </a:rPr>
              <a:t>to</a:t>
            </a:r>
            <a:r>
              <a:rPr sz="5550" b="1" spc="-720" dirty="0">
                <a:latin typeface="Gill Sans MT"/>
                <a:cs typeface="Gill Sans MT"/>
              </a:rPr>
              <a:t> </a:t>
            </a:r>
            <a:r>
              <a:rPr sz="5550" b="1" spc="335" dirty="0">
                <a:latin typeface="Gill Sans MT"/>
                <a:cs typeface="Gill Sans MT"/>
              </a:rPr>
              <a:t>sport  </a:t>
            </a:r>
            <a:r>
              <a:rPr sz="5550" b="1" spc="385" dirty="0">
                <a:latin typeface="Gill Sans MT"/>
                <a:cs typeface="Gill Sans MT"/>
              </a:rPr>
              <a:t>is</a:t>
            </a:r>
            <a:r>
              <a:rPr sz="5550" b="1" spc="40" dirty="0">
                <a:latin typeface="Gill Sans MT"/>
                <a:cs typeface="Gill Sans MT"/>
              </a:rPr>
              <a:t> </a:t>
            </a:r>
            <a:r>
              <a:rPr sz="5550" b="1" spc="185" dirty="0">
                <a:latin typeface="Gill Sans MT"/>
                <a:cs typeface="Gill Sans MT"/>
              </a:rPr>
              <a:t>a</a:t>
            </a:r>
            <a:endParaRPr sz="55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5550" b="1" spc="330" dirty="0">
                <a:latin typeface="Gill Sans MT"/>
                <a:cs typeface="Gill Sans MT"/>
              </a:rPr>
              <a:t>fundamental </a:t>
            </a:r>
            <a:r>
              <a:rPr sz="5550" b="1" spc="295" dirty="0">
                <a:latin typeface="Gill Sans MT"/>
                <a:cs typeface="Gill Sans MT"/>
              </a:rPr>
              <a:t>right </a:t>
            </a:r>
            <a:r>
              <a:rPr sz="5550" b="1" spc="305" dirty="0">
                <a:latin typeface="Gill Sans MT"/>
                <a:cs typeface="Gill Sans MT"/>
              </a:rPr>
              <a:t>for</a:t>
            </a:r>
            <a:r>
              <a:rPr sz="5550" b="1" spc="-500" dirty="0">
                <a:latin typeface="Gill Sans MT"/>
                <a:cs typeface="Gill Sans MT"/>
              </a:rPr>
              <a:t> </a:t>
            </a:r>
            <a:r>
              <a:rPr sz="5550" b="1" spc="190" dirty="0">
                <a:latin typeface="Gill Sans MT"/>
                <a:cs typeface="Gill Sans MT"/>
              </a:rPr>
              <a:t>all</a:t>
            </a:r>
            <a:endParaRPr sz="555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34579" y="2995839"/>
            <a:ext cx="7296149" cy="729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98696" y="0"/>
            <a:ext cx="6489700" cy="10287000"/>
          </a:xfrm>
          <a:custGeom>
            <a:avLst/>
            <a:gdLst/>
            <a:ahLst/>
            <a:cxnLst/>
            <a:rect l="l" t="t" r="r" b="b"/>
            <a:pathLst>
              <a:path w="6489700" h="10287000">
                <a:moveTo>
                  <a:pt x="0" y="0"/>
                </a:moveTo>
                <a:lnTo>
                  <a:pt x="0" y="10286998"/>
                </a:lnTo>
                <a:lnTo>
                  <a:pt x="6489303" y="10286998"/>
                </a:lnTo>
                <a:lnTo>
                  <a:pt x="648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51263" y="1"/>
            <a:ext cx="92710" cy="1803400"/>
          </a:xfrm>
          <a:custGeom>
            <a:avLst/>
            <a:gdLst/>
            <a:ahLst/>
            <a:cxnLst/>
            <a:rect l="l" t="t" r="r" b="b"/>
            <a:pathLst>
              <a:path w="92709" h="1803400">
                <a:moveTo>
                  <a:pt x="0" y="1803093"/>
                </a:moveTo>
                <a:lnTo>
                  <a:pt x="0" y="0"/>
                </a:lnTo>
                <a:lnTo>
                  <a:pt x="92641" y="0"/>
                </a:lnTo>
                <a:lnTo>
                  <a:pt x="92641" y="1803093"/>
                </a:lnTo>
                <a:lnTo>
                  <a:pt x="0" y="1803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73060" y="367227"/>
            <a:ext cx="6343649" cy="9534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8970" rIns="0" bIns="0" rtlCol="0">
            <a:spAutoFit/>
          </a:bodyPr>
          <a:lstStyle/>
          <a:p>
            <a:pPr marL="5474335" marR="5080" indent="-1619250">
              <a:lnSpc>
                <a:spcPts val="8860"/>
              </a:lnSpc>
              <a:spcBef>
                <a:spcPts val="1905"/>
              </a:spcBef>
            </a:pPr>
            <a:r>
              <a:rPr sz="8900" spc="865" dirty="0"/>
              <a:t>NO</a:t>
            </a:r>
            <a:r>
              <a:rPr sz="8900" spc="-484" dirty="0"/>
              <a:t> </a:t>
            </a:r>
            <a:r>
              <a:rPr sz="8900" spc="1265" dirty="0"/>
              <a:t>LANGUAGE  </a:t>
            </a:r>
            <a:r>
              <a:rPr sz="8900" spc="1375" dirty="0"/>
              <a:t>BARRIER</a:t>
            </a:r>
            <a:endParaRPr sz="8900"/>
          </a:p>
        </p:txBody>
      </p:sp>
      <p:sp>
        <p:nvSpPr>
          <p:cNvPr id="4" name="object 4"/>
          <p:cNvSpPr txBox="1"/>
          <p:nvPr/>
        </p:nvSpPr>
        <p:spPr>
          <a:xfrm>
            <a:off x="3188350" y="4192749"/>
            <a:ext cx="11911330" cy="46170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520065" marR="512445" algn="ctr">
              <a:lnSpc>
                <a:spcPts val="3979"/>
              </a:lnSpc>
              <a:spcBef>
                <a:spcPts val="915"/>
              </a:spcBef>
            </a:pPr>
            <a:r>
              <a:rPr sz="4000" b="1" spc="90" dirty="0">
                <a:solidFill>
                  <a:srgbClr val="FFFFFF"/>
                </a:solidFill>
                <a:latin typeface="Gill Sans MT"/>
                <a:cs typeface="Gill Sans MT"/>
              </a:rPr>
              <a:t>MARSEILLE </a:t>
            </a:r>
            <a:r>
              <a:rPr sz="4000" b="1" spc="10" dirty="0">
                <a:solidFill>
                  <a:srgbClr val="FFFFFF"/>
                </a:solidFill>
                <a:latin typeface="Gill Sans MT"/>
                <a:cs typeface="Gill Sans MT"/>
              </a:rPr>
              <a:t>ANSWERS </a:t>
            </a:r>
            <a:r>
              <a:rPr sz="4000" b="1" spc="-70" dirty="0">
                <a:solidFill>
                  <a:srgbClr val="FFFFFF"/>
                </a:solidFill>
                <a:latin typeface="Gill Sans MT"/>
                <a:cs typeface="Gill Sans MT"/>
              </a:rPr>
              <a:t>THIS </a:t>
            </a:r>
            <a:r>
              <a:rPr sz="4000" b="1" spc="-204" dirty="0">
                <a:solidFill>
                  <a:srgbClr val="FFFFFF"/>
                </a:solidFill>
                <a:latin typeface="Gill Sans MT"/>
                <a:cs typeface="Gill Sans MT"/>
              </a:rPr>
              <a:t>ACTION </a:t>
            </a:r>
            <a:r>
              <a:rPr sz="4000" b="1" spc="100" dirty="0">
                <a:solidFill>
                  <a:srgbClr val="FFFFFF"/>
                </a:solidFill>
                <a:latin typeface="Gill Sans MT"/>
                <a:cs typeface="Gill Sans MT"/>
              </a:rPr>
              <a:t>BY  </a:t>
            </a:r>
            <a:r>
              <a:rPr sz="4000" b="1" spc="-16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4000" b="1" spc="-2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4000" b="1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Gill Sans MT"/>
                <a:cs typeface="Gill Sans MT"/>
              </a:rPr>
              <a:t>MOST</a:t>
            </a:r>
            <a:r>
              <a:rPr sz="4000" b="1" spc="-2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Gill Sans MT"/>
                <a:cs typeface="Gill Sans MT"/>
              </a:rPr>
              <a:t>POPULAR</a:t>
            </a:r>
            <a:r>
              <a:rPr sz="4000" b="1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25" dirty="0">
                <a:solidFill>
                  <a:srgbClr val="FFFFFF"/>
                </a:solidFill>
                <a:latin typeface="Gill Sans MT"/>
                <a:cs typeface="Gill Sans MT"/>
              </a:rPr>
              <a:t>SPORT</a:t>
            </a:r>
            <a:r>
              <a:rPr sz="4000" b="1" spc="-2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2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4000" b="1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140" dirty="0">
                <a:solidFill>
                  <a:srgbClr val="FFFFFF"/>
                </a:solidFill>
                <a:latin typeface="Gill Sans MT"/>
                <a:cs typeface="Gill Sans MT"/>
              </a:rPr>
              <a:t>THE  </a:t>
            </a:r>
            <a:r>
              <a:rPr sz="4000" b="1" spc="-150" dirty="0">
                <a:solidFill>
                  <a:srgbClr val="FFFFFF"/>
                </a:solidFill>
                <a:latin typeface="Gill Sans MT"/>
                <a:cs typeface="Gill Sans MT"/>
              </a:rPr>
              <a:t>WORLD </a:t>
            </a:r>
            <a:r>
              <a:rPr sz="4000" b="1" spc="-80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40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-95" dirty="0">
                <a:solidFill>
                  <a:srgbClr val="FFFFFF"/>
                </a:solidFill>
                <a:latin typeface="Gill Sans MT"/>
                <a:cs typeface="Gill Sans MT"/>
              </a:rPr>
              <a:t>FOOTBALL</a:t>
            </a:r>
            <a:endParaRPr sz="4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75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16100"/>
              </a:lnSpc>
            </a:pP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Football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known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over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world.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45" dirty="0">
                <a:solidFill>
                  <a:srgbClr val="FFFFFF"/>
                </a:solidFill>
                <a:latin typeface="Tahoma"/>
                <a:cs typeface="Tahoma"/>
              </a:rPr>
              <a:t>2018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40" dirty="0">
                <a:solidFill>
                  <a:srgbClr val="FFFFFF"/>
                </a:solidFill>
                <a:latin typeface="Tahoma"/>
                <a:cs typeface="Tahoma"/>
              </a:rPr>
              <a:t>Live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Football  </a:t>
            </a:r>
            <a:r>
              <a:rPr sz="2800" spc="245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40" dirty="0">
                <a:solidFill>
                  <a:srgbClr val="FFFFFF"/>
                </a:solidFill>
                <a:latin typeface="Tahoma"/>
                <a:cs typeface="Tahoma"/>
              </a:rPr>
              <a:t>Cup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1.12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billion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watched.</a:t>
            </a:r>
            <a:endParaRPr sz="2800" dirty="0">
              <a:latin typeface="Tahoma"/>
              <a:cs typeface="Tahoma"/>
            </a:endParaRPr>
          </a:p>
          <a:p>
            <a:pPr marL="35560" marR="27940" algn="ctr">
              <a:lnSpc>
                <a:spcPct val="116100"/>
              </a:lnSpc>
            </a:pPr>
            <a:r>
              <a:rPr lang="fr-FR" sz="2800" spc="2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every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country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children 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playing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football.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Tahoma"/>
                <a:cs typeface="Tahoma"/>
              </a:rPr>
              <a:t>universal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sport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unites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humanity.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7585" y="6252505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9316" y="1"/>
            <a:ext cx="92710" cy="1955800"/>
          </a:xfrm>
          <a:custGeom>
            <a:avLst/>
            <a:gdLst/>
            <a:ahLst/>
            <a:cxnLst/>
            <a:rect l="l" t="t" r="r" b="b"/>
            <a:pathLst>
              <a:path w="92710" h="1955800">
                <a:moveTo>
                  <a:pt x="0" y="1955673"/>
                </a:moveTo>
                <a:lnTo>
                  <a:pt x="0" y="0"/>
                </a:lnTo>
                <a:lnTo>
                  <a:pt x="92641" y="0"/>
                </a:lnTo>
                <a:lnTo>
                  <a:pt x="92641" y="1955673"/>
                </a:lnTo>
                <a:lnTo>
                  <a:pt x="0" y="1955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21378" y="8331307"/>
            <a:ext cx="92710" cy="1955800"/>
          </a:xfrm>
          <a:custGeom>
            <a:avLst/>
            <a:gdLst/>
            <a:ahLst/>
            <a:cxnLst/>
            <a:rect l="l" t="t" r="r" b="b"/>
            <a:pathLst>
              <a:path w="92709" h="1955800">
                <a:moveTo>
                  <a:pt x="92641" y="1955692"/>
                </a:moveTo>
                <a:lnTo>
                  <a:pt x="92641" y="0"/>
                </a:lnTo>
                <a:lnTo>
                  <a:pt x="0" y="0"/>
                </a:lnTo>
                <a:lnTo>
                  <a:pt x="0" y="1955692"/>
                </a:lnTo>
                <a:lnTo>
                  <a:pt x="92641" y="1955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45223"/>
            <a:ext cx="1028655" cy="540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59300" y="2446340"/>
            <a:ext cx="1028699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9041896"/>
            <a:ext cx="168719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spc="215" dirty="0">
                <a:solidFill>
                  <a:srgbClr val="111B1D"/>
                </a:solidFill>
                <a:latin typeface="Verdana"/>
                <a:cs typeface="Verdana"/>
              </a:rPr>
              <a:t>Pied </a:t>
            </a:r>
            <a:r>
              <a:rPr sz="1700" spc="175" dirty="0">
                <a:solidFill>
                  <a:srgbClr val="111B1D"/>
                </a:solidFill>
                <a:latin typeface="Verdana"/>
                <a:cs typeface="Verdana"/>
              </a:rPr>
              <a:t>de</a:t>
            </a:r>
            <a:r>
              <a:rPr sz="1700" spc="5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700" spc="185" dirty="0">
                <a:solidFill>
                  <a:srgbClr val="111B1D"/>
                </a:solidFill>
                <a:latin typeface="Verdana"/>
                <a:cs typeface="Verdana"/>
              </a:rPr>
              <a:t>page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"/>
            <a:ext cx="6027420" cy="10287000"/>
          </a:xfrm>
          <a:custGeom>
            <a:avLst/>
            <a:gdLst/>
            <a:ahLst/>
            <a:cxnLst/>
            <a:rect l="l" t="t" r="r" b="b"/>
            <a:pathLst>
              <a:path w="6027420" h="10287000">
                <a:moveTo>
                  <a:pt x="0" y="10286993"/>
                </a:moveTo>
                <a:lnTo>
                  <a:pt x="6026941" y="10286993"/>
                </a:lnTo>
                <a:lnTo>
                  <a:pt x="6026941" y="0"/>
                </a:lnTo>
                <a:lnTo>
                  <a:pt x="0" y="0"/>
                </a:lnTo>
                <a:lnTo>
                  <a:pt x="0" y="10286993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5943" y="965751"/>
            <a:ext cx="4514849" cy="263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5943" y="3794676"/>
            <a:ext cx="4514849" cy="26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5943" y="6623601"/>
            <a:ext cx="4514849" cy="263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2663" y="8857136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3"/>
                </a:moveTo>
                <a:lnTo>
                  <a:pt x="92641" y="0"/>
                </a:lnTo>
                <a:lnTo>
                  <a:pt x="0" y="0"/>
                </a:lnTo>
                <a:lnTo>
                  <a:pt x="0" y="1429863"/>
                </a:lnTo>
                <a:lnTo>
                  <a:pt x="92641" y="1429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300" y="2446341"/>
            <a:ext cx="1028699" cy="540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48600" y="3088720"/>
            <a:ext cx="9030341" cy="4657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1835" algn="just">
              <a:lnSpc>
                <a:spcPct val="116700"/>
              </a:lnSpc>
              <a:spcBef>
                <a:spcPts val="95"/>
              </a:spcBef>
            </a:pPr>
            <a:r>
              <a:rPr lang="en-GB" sz="4300" spc="360" dirty="0">
                <a:solidFill>
                  <a:srgbClr val="111B1D"/>
                </a:solidFill>
                <a:latin typeface="Tahoma"/>
                <a:cs typeface="Tahoma"/>
              </a:rPr>
              <a:t>Marseille</a:t>
            </a:r>
            <a:r>
              <a:rPr lang="en-GB" sz="4300" spc="1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254" dirty="0">
                <a:solidFill>
                  <a:srgbClr val="111B1D"/>
                </a:solidFill>
                <a:latin typeface="Tahoma"/>
                <a:cs typeface="Tahoma"/>
              </a:rPr>
              <a:t>is</a:t>
            </a:r>
            <a:r>
              <a:rPr lang="en-GB" sz="4300" spc="1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90" dirty="0">
                <a:solidFill>
                  <a:srgbClr val="111B1D"/>
                </a:solidFill>
                <a:latin typeface="Tahoma"/>
                <a:cs typeface="Tahoma"/>
              </a:rPr>
              <a:t>a</a:t>
            </a:r>
            <a:r>
              <a:rPr lang="en-GB" sz="4300" spc="1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330" dirty="0">
                <a:solidFill>
                  <a:srgbClr val="111B1D"/>
                </a:solidFill>
                <a:latin typeface="Tahoma"/>
                <a:cs typeface="Tahoma"/>
              </a:rPr>
              <a:t>melting</a:t>
            </a:r>
            <a:r>
              <a:rPr lang="en-GB" sz="4300" spc="2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350" dirty="0">
                <a:solidFill>
                  <a:srgbClr val="111B1D"/>
                </a:solidFill>
                <a:latin typeface="Tahoma"/>
                <a:cs typeface="Tahoma"/>
              </a:rPr>
              <a:t>pot</a:t>
            </a:r>
            <a:r>
              <a:rPr lang="en-GB" sz="4300" spc="1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350" dirty="0">
                <a:solidFill>
                  <a:srgbClr val="111B1D"/>
                </a:solidFill>
                <a:latin typeface="Tahoma"/>
                <a:cs typeface="Tahoma"/>
              </a:rPr>
              <a:t>of  </a:t>
            </a:r>
            <a:r>
              <a:rPr lang="en-GB" sz="4300" spc="300" dirty="0">
                <a:solidFill>
                  <a:srgbClr val="111B1D"/>
                </a:solidFill>
                <a:latin typeface="Tahoma"/>
                <a:cs typeface="Tahoma"/>
              </a:rPr>
              <a:t>cultural </a:t>
            </a:r>
            <a:r>
              <a:rPr lang="en-GB" sz="4300" spc="275" dirty="0">
                <a:solidFill>
                  <a:srgbClr val="111B1D"/>
                </a:solidFill>
                <a:latin typeface="Tahoma"/>
                <a:cs typeface="Tahoma"/>
              </a:rPr>
              <a:t>and </a:t>
            </a:r>
            <a:r>
              <a:rPr lang="en-GB" sz="4300" spc="345" dirty="0">
                <a:solidFill>
                  <a:srgbClr val="111B1D"/>
                </a:solidFill>
                <a:latin typeface="Tahoma"/>
                <a:cs typeface="Tahoma"/>
              </a:rPr>
              <a:t>ethnic</a:t>
            </a:r>
            <a:r>
              <a:rPr lang="en-GB" sz="4300" spc="-54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335" dirty="0">
                <a:solidFill>
                  <a:srgbClr val="111B1D"/>
                </a:solidFill>
                <a:latin typeface="Tahoma"/>
                <a:cs typeface="Tahoma"/>
              </a:rPr>
              <a:t>diversity. </a:t>
            </a:r>
            <a:r>
              <a:rPr lang="en-GB" sz="4300" spc="320" dirty="0">
                <a:solidFill>
                  <a:srgbClr val="111B1D"/>
                </a:solidFill>
                <a:latin typeface="Tahoma"/>
                <a:cs typeface="Tahoma"/>
              </a:rPr>
              <a:t>This </a:t>
            </a:r>
            <a:r>
              <a:rPr lang="en-GB" sz="4300" spc="254" dirty="0">
                <a:solidFill>
                  <a:srgbClr val="111B1D"/>
                </a:solidFill>
                <a:latin typeface="Tahoma"/>
                <a:cs typeface="Tahoma"/>
              </a:rPr>
              <a:t>is </a:t>
            </a:r>
            <a:r>
              <a:rPr lang="en-GB" sz="4300" spc="170" dirty="0">
                <a:solidFill>
                  <a:srgbClr val="111B1D"/>
                </a:solidFill>
                <a:latin typeface="Tahoma"/>
                <a:cs typeface="Tahoma"/>
              </a:rPr>
              <a:t>in </a:t>
            </a:r>
            <a:r>
              <a:rPr lang="en-GB" sz="4300" spc="290" dirty="0">
                <a:solidFill>
                  <a:srgbClr val="111B1D"/>
                </a:solidFill>
                <a:latin typeface="Tahoma"/>
                <a:cs typeface="Tahoma"/>
              </a:rPr>
              <a:t>part </a:t>
            </a:r>
            <a:r>
              <a:rPr lang="en-GB" sz="4300" spc="320" dirty="0">
                <a:solidFill>
                  <a:srgbClr val="111B1D"/>
                </a:solidFill>
                <a:latin typeface="Tahoma"/>
                <a:cs typeface="Tahoma"/>
              </a:rPr>
              <a:t>due to  the </a:t>
            </a:r>
            <a:r>
              <a:rPr lang="en-GB" sz="4300" spc="330" dirty="0">
                <a:solidFill>
                  <a:srgbClr val="111B1D"/>
                </a:solidFill>
                <a:latin typeface="Tahoma"/>
                <a:cs typeface="Tahoma"/>
              </a:rPr>
              <a:t>historical </a:t>
            </a:r>
            <a:r>
              <a:rPr lang="en-GB" sz="4300" spc="375" dirty="0">
                <a:solidFill>
                  <a:srgbClr val="111B1D"/>
                </a:solidFill>
                <a:latin typeface="Tahoma"/>
                <a:cs typeface="Tahoma"/>
              </a:rPr>
              <a:t>bonds</a:t>
            </a:r>
            <a:r>
              <a:rPr lang="en-GB" sz="4300" spc="-62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360" dirty="0">
                <a:solidFill>
                  <a:srgbClr val="111B1D"/>
                </a:solidFill>
                <a:latin typeface="Tahoma"/>
                <a:cs typeface="Tahoma"/>
              </a:rPr>
              <a:t>Marseille</a:t>
            </a:r>
            <a:r>
              <a:rPr lang="en-GB" sz="4300" dirty="0">
                <a:latin typeface="Tahoma"/>
                <a:cs typeface="Tahoma"/>
              </a:rPr>
              <a:t> </a:t>
            </a:r>
            <a:r>
              <a:rPr lang="en-GB" sz="4300" spc="300" dirty="0">
                <a:solidFill>
                  <a:srgbClr val="111B1D"/>
                </a:solidFill>
                <a:latin typeface="Tahoma"/>
                <a:cs typeface="Tahoma"/>
              </a:rPr>
              <a:t>has </a:t>
            </a:r>
            <a:r>
              <a:rPr lang="en-GB" sz="4300" spc="295" dirty="0">
                <a:solidFill>
                  <a:srgbClr val="111B1D"/>
                </a:solidFill>
                <a:latin typeface="Tahoma"/>
                <a:cs typeface="Tahoma"/>
              </a:rPr>
              <a:t>with Italy, </a:t>
            </a:r>
            <a:r>
              <a:rPr lang="en-GB" sz="4300" spc="275" dirty="0">
                <a:solidFill>
                  <a:srgbClr val="111B1D"/>
                </a:solidFill>
                <a:latin typeface="Tahoma"/>
                <a:cs typeface="Tahoma"/>
              </a:rPr>
              <a:t>Algeria, </a:t>
            </a:r>
            <a:r>
              <a:rPr lang="en-GB" sz="4300" spc="440" dirty="0">
                <a:solidFill>
                  <a:srgbClr val="111B1D"/>
                </a:solidFill>
                <a:latin typeface="Tahoma"/>
                <a:cs typeface="Tahoma"/>
              </a:rPr>
              <a:t>Comoros</a:t>
            </a:r>
            <a:r>
              <a:rPr lang="en-GB" sz="4300" spc="-78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n-GB" sz="4300" spc="275" dirty="0">
                <a:solidFill>
                  <a:srgbClr val="111B1D"/>
                </a:solidFill>
                <a:latin typeface="Tahoma"/>
                <a:cs typeface="Tahoma"/>
              </a:rPr>
              <a:t>and  </a:t>
            </a:r>
            <a:r>
              <a:rPr lang="en-GB" sz="4300" spc="235" dirty="0">
                <a:solidFill>
                  <a:srgbClr val="111B1D"/>
                </a:solidFill>
                <a:latin typeface="Tahoma"/>
                <a:cs typeface="Tahoma"/>
              </a:rPr>
              <a:t>Tunisia.</a:t>
            </a:r>
            <a:endParaRPr lang="en-GB" sz="4300" dirty="0">
              <a:latin typeface="Tahoma"/>
              <a:cs typeface="Tahoma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8143363" y="933747"/>
            <a:ext cx="8382000" cy="1512594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5310"/>
              </a:lnSpc>
              <a:spcBef>
                <a:spcPts val="1195"/>
              </a:spcBef>
            </a:pPr>
            <a:r>
              <a:rPr lang="fr-FR" sz="5350" kern="0" spc="-190" dirty="0">
                <a:solidFill>
                  <a:srgbClr val="111B1D"/>
                </a:solidFill>
                <a:latin typeface="Gill Sans MT"/>
                <a:cs typeface="Gill Sans MT"/>
              </a:rPr>
              <a:t>MARSEILLE HISTORY OF MULTICULTARALISM</a:t>
            </a:r>
            <a:endParaRPr lang="fr-FR" sz="5350" kern="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696" y="0"/>
            <a:ext cx="6489700" cy="10287000"/>
          </a:xfrm>
          <a:custGeom>
            <a:avLst/>
            <a:gdLst/>
            <a:ahLst/>
            <a:cxnLst/>
            <a:rect l="l" t="t" r="r" b="b"/>
            <a:pathLst>
              <a:path w="6489700" h="10287000">
                <a:moveTo>
                  <a:pt x="0" y="0"/>
                </a:moveTo>
                <a:lnTo>
                  <a:pt x="0" y="10286999"/>
                </a:lnTo>
                <a:lnTo>
                  <a:pt x="6489303" y="10286999"/>
                </a:lnTo>
                <a:lnTo>
                  <a:pt x="648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01403" y="2758469"/>
            <a:ext cx="6486524" cy="521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7171980"/>
            <a:ext cx="7845425" cy="207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95"/>
              </a:spcBef>
            </a:pPr>
            <a:r>
              <a:rPr sz="2350" spc="190" dirty="0">
                <a:solidFill>
                  <a:srgbClr val="111B1D"/>
                </a:solidFill>
                <a:latin typeface="Tahoma"/>
                <a:cs typeface="Tahoma"/>
              </a:rPr>
              <a:t>Fans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85" dirty="0">
                <a:solidFill>
                  <a:srgbClr val="111B1D"/>
                </a:solidFill>
                <a:latin typeface="Tahoma"/>
                <a:cs typeface="Tahoma"/>
              </a:rPr>
              <a:t>of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65" dirty="0">
                <a:solidFill>
                  <a:srgbClr val="111B1D"/>
                </a:solidFill>
                <a:latin typeface="Tahoma"/>
                <a:cs typeface="Tahoma"/>
              </a:rPr>
              <a:t>the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90" dirty="0">
                <a:solidFill>
                  <a:srgbClr val="111B1D"/>
                </a:solidFill>
                <a:latin typeface="Tahoma"/>
                <a:cs typeface="Tahoma"/>
              </a:rPr>
              <a:t>biggest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85" dirty="0">
                <a:solidFill>
                  <a:srgbClr val="111B1D"/>
                </a:solidFill>
                <a:latin typeface="Tahoma"/>
                <a:cs typeface="Tahoma"/>
              </a:rPr>
              <a:t>team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111B1D"/>
                </a:solidFill>
                <a:latin typeface="Tahoma"/>
                <a:cs typeface="Tahoma"/>
              </a:rPr>
              <a:t>in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55" dirty="0">
                <a:solidFill>
                  <a:srgbClr val="111B1D"/>
                </a:solidFill>
                <a:latin typeface="Tahoma"/>
                <a:cs typeface="Tahoma"/>
              </a:rPr>
              <a:t>Marseille,</a:t>
            </a:r>
            <a:r>
              <a:rPr sz="2350" spc="1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80" dirty="0">
                <a:solidFill>
                  <a:srgbClr val="111B1D"/>
                </a:solidFill>
                <a:latin typeface="Tahoma"/>
                <a:cs typeface="Tahoma"/>
              </a:rPr>
              <a:t>Olympique</a:t>
            </a:r>
            <a:r>
              <a:rPr sz="2350" spc="1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2350" spc="170" dirty="0">
                <a:solidFill>
                  <a:srgbClr val="111B1D"/>
                </a:solidFill>
                <a:latin typeface="Tahoma"/>
                <a:cs typeface="Tahoma"/>
              </a:rPr>
              <a:t>de  </a:t>
            </a:r>
            <a:r>
              <a:rPr sz="2350" spc="185" dirty="0">
                <a:solidFill>
                  <a:srgbClr val="111B1D"/>
                </a:solidFill>
                <a:latin typeface="Tahoma"/>
                <a:cs typeface="Tahoma"/>
              </a:rPr>
              <a:t>Marseille </a:t>
            </a:r>
            <a:r>
              <a:rPr sz="2350" spc="65" dirty="0">
                <a:solidFill>
                  <a:srgbClr val="111B1D"/>
                </a:solidFill>
                <a:latin typeface="Tahoma"/>
                <a:cs typeface="Tahoma"/>
              </a:rPr>
              <a:t>(OM) </a:t>
            </a:r>
            <a:r>
              <a:rPr sz="2350" spc="140" dirty="0">
                <a:solidFill>
                  <a:srgbClr val="111B1D"/>
                </a:solidFill>
                <a:latin typeface="Tahoma"/>
                <a:cs typeface="Tahoma"/>
              </a:rPr>
              <a:t>are </a:t>
            </a:r>
            <a:r>
              <a:rPr sz="2350" spc="185" dirty="0">
                <a:solidFill>
                  <a:srgbClr val="111B1D"/>
                </a:solidFill>
                <a:latin typeface="Tahoma"/>
                <a:cs typeface="Tahoma"/>
              </a:rPr>
              <a:t>known </a:t>
            </a:r>
            <a:r>
              <a:rPr sz="2350" spc="170" dirty="0">
                <a:solidFill>
                  <a:srgbClr val="111B1D"/>
                </a:solidFill>
                <a:latin typeface="Tahoma"/>
                <a:cs typeface="Tahoma"/>
              </a:rPr>
              <a:t>for </a:t>
            </a:r>
            <a:r>
              <a:rPr sz="2350" spc="165" dirty="0">
                <a:solidFill>
                  <a:srgbClr val="111B1D"/>
                </a:solidFill>
                <a:latin typeface="Tahoma"/>
                <a:cs typeface="Tahoma"/>
              </a:rPr>
              <a:t>being </a:t>
            </a:r>
            <a:r>
              <a:rPr sz="2350" spc="190" dirty="0">
                <a:solidFill>
                  <a:srgbClr val="111B1D"/>
                </a:solidFill>
                <a:latin typeface="Tahoma"/>
                <a:cs typeface="Tahoma"/>
              </a:rPr>
              <a:t>passionate </a:t>
            </a:r>
            <a:r>
              <a:rPr sz="2350" spc="140" dirty="0">
                <a:solidFill>
                  <a:srgbClr val="111B1D"/>
                </a:solidFill>
                <a:latin typeface="Tahoma"/>
                <a:cs typeface="Tahoma"/>
              </a:rPr>
              <a:t>and  </a:t>
            </a:r>
            <a:r>
              <a:rPr sz="2350" spc="165" dirty="0">
                <a:solidFill>
                  <a:srgbClr val="111B1D"/>
                </a:solidFill>
                <a:latin typeface="Tahoma"/>
                <a:cs typeface="Tahoma"/>
              </a:rPr>
              <a:t>dedicated. </a:t>
            </a:r>
            <a:r>
              <a:rPr sz="2350" spc="265" dirty="0">
                <a:solidFill>
                  <a:srgbClr val="111B1D"/>
                </a:solidFill>
                <a:latin typeface="Tahoma"/>
                <a:cs typeface="Tahoma"/>
              </a:rPr>
              <a:t>OM </a:t>
            </a:r>
            <a:r>
              <a:rPr sz="2350" spc="175" dirty="0">
                <a:solidFill>
                  <a:srgbClr val="111B1D"/>
                </a:solidFill>
                <a:latin typeface="Tahoma"/>
                <a:cs typeface="Tahoma"/>
              </a:rPr>
              <a:t>fans </a:t>
            </a:r>
            <a:r>
              <a:rPr sz="2350" spc="-5" dirty="0">
                <a:solidFill>
                  <a:srgbClr val="111B1D"/>
                </a:solidFill>
                <a:latin typeface="Tahoma"/>
                <a:cs typeface="Tahoma"/>
              </a:rPr>
              <a:t>(ie. </a:t>
            </a:r>
            <a:r>
              <a:rPr sz="2350" spc="165" dirty="0">
                <a:solidFill>
                  <a:srgbClr val="111B1D"/>
                </a:solidFill>
                <a:latin typeface="Tahoma"/>
                <a:cs typeface="Tahoma"/>
              </a:rPr>
              <a:t>the </a:t>
            </a:r>
            <a:r>
              <a:rPr sz="2350" spc="145" dirty="0">
                <a:solidFill>
                  <a:srgbClr val="111B1D"/>
                </a:solidFill>
                <a:latin typeface="Tahoma"/>
                <a:cs typeface="Tahoma"/>
              </a:rPr>
              <a:t>majority </a:t>
            </a:r>
            <a:r>
              <a:rPr sz="2350" spc="185" dirty="0">
                <a:solidFill>
                  <a:srgbClr val="111B1D"/>
                </a:solidFill>
                <a:latin typeface="Tahoma"/>
                <a:cs typeface="Tahoma"/>
              </a:rPr>
              <a:t>of </a:t>
            </a:r>
            <a:r>
              <a:rPr sz="2350" spc="155" dirty="0">
                <a:solidFill>
                  <a:srgbClr val="111B1D"/>
                </a:solidFill>
                <a:latin typeface="Tahoma"/>
                <a:cs typeface="Tahoma"/>
              </a:rPr>
              <a:t>Marseille)  </a:t>
            </a:r>
            <a:r>
              <a:rPr sz="2350" spc="145" dirty="0">
                <a:solidFill>
                  <a:srgbClr val="111B1D"/>
                </a:solidFill>
                <a:latin typeface="Tahoma"/>
                <a:cs typeface="Tahoma"/>
              </a:rPr>
              <a:t>bring </a:t>
            </a:r>
            <a:r>
              <a:rPr sz="2350" spc="165" dirty="0">
                <a:solidFill>
                  <a:srgbClr val="111B1D"/>
                </a:solidFill>
                <a:latin typeface="Tahoma"/>
                <a:cs typeface="Tahoma"/>
              </a:rPr>
              <a:t>the </a:t>
            </a:r>
            <a:r>
              <a:rPr sz="2350" spc="170" dirty="0">
                <a:solidFill>
                  <a:srgbClr val="111B1D"/>
                </a:solidFill>
                <a:latin typeface="Tahoma"/>
                <a:cs typeface="Tahoma"/>
              </a:rPr>
              <a:t>city </a:t>
            </a:r>
            <a:r>
              <a:rPr sz="2350" spc="145" dirty="0">
                <a:solidFill>
                  <a:srgbClr val="111B1D"/>
                </a:solidFill>
                <a:latin typeface="Tahoma"/>
                <a:cs typeface="Tahoma"/>
              </a:rPr>
              <a:t>alive </a:t>
            </a:r>
            <a:r>
              <a:rPr sz="2350" spc="170" dirty="0">
                <a:solidFill>
                  <a:srgbClr val="111B1D"/>
                </a:solidFill>
                <a:latin typeface="Tahoma"/>
                <a:cs typeface="Tahoma"/>
              </a:rPr>
              <a:t>when </a:t>
            </a:r>
            <a:r>
              <a:rPr sz="2350" spc="265" dirty="0">
                <a:solidFill>
                  <a:srgbClr val="111B1D"/>
                </a:solidFill>
                <a:latin typeface="Tahoma"/>
                <a:cs typeface="Tahoma"/>
              </a:rPr>
              <a:t>OM </a:t>
            </a:r>
            <a:r>
              <a:rPr sz="2350" spc="140" dirty="0">
                <a:solidFill>
                  <a:srgbClr val="111B1D"/>
                </a:solidFill>
                <a:latin typeface="Tahoma"/>
                <a:cs typeface="Tahoma"/>
              </a:rPr>
              <a:t>are </a:t>
            </a:r>
            <a:r>
              <a:rPr sz="2350" spc="150" dirty="0">
                <a:solidFill>
                  <a:srgbClr val="111B1D"/>
                </a:solidFill>
                <a:latin typeface="Tahoma"/>
                <a:cs typeface="Tahoma"/>
              </a:rPr>
              <a:t>playing </a:t>
            </a:r>
            <a:r>
              <a:rPr sz="2350" spc="145" dirty="0">
                <a:solidFill>
                  <a:srgbClr val="111B1D"/>
                </a:solidFill>
                <a:latin typeface="Tahoma"/>
                <a:cs typeface="Tahoma"/>
              </a:rPr>
              <a:t>on </a:t>
            </a:r>
            <a:r>
              <a:rPr sz="2350" spc="195" dirty="0">
                <a:solidFill>
                  <a:srgbClr val="111B1D"/>
                </a:solidFill>
                <a:latin typeface="Tahoma"/>
                <a:cs typeface="Tahoma"/>
              </a:rPr>
              <a:t>home  </a:t>
            </a:r>
            <a:r>
              <a:rPr sz="2350" spc="100" dirty="0">
                <a:solidFill>
                  <a:srgbClr val="111B1D"/>
                </a:solidFill>
                <a:latin typeface="Tahoma"/>
                <a:cs typeface="Tahoma"/>
              </a:rPr>
              <a:t>turf.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6348715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51263" y="0"/>
            <a:ext cx="92710" cy="1803400"/>
          </a:xfrm>
          <a:custGeom>
            <a:avLst/>
            <a:gdLst/>
            <a:ahLst/>
            <a:cxnLst/>
            <a:rect l="l" t="t" r="r" b="b"/>
            <a:pathLst>
              <a:path w="92709" h="1803400">
                <a:moveTo>
                  <a:pt x="0" y="1803093"/>
                </a:moveTo>
                <a:lnTo>
                  <a:pt x="0" y="0"/>
                </a:lnTo>
                <a:lnTo>
                  <a:pt x="92641" y="0"/>
                </a:lnTo>
                <a:lnTo>
                  <a:pt x="92641" y="1803093"/>
                </a:lnTo>
                <a:lnTo>
                  <a:pt x="0" y="1803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53307"/>
            <a:ext cx="6509384" cy="450786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 marR="86360">
              <a:lnSpc>
                <a:spcPts val="8860"/>
              </a:lnSpc>
              <a:spcBef>
                <a:spcPts val="1905"/>
              </a:spcBef>
            </a:pPr>
            <a:r>
              <a:rPr sz="8900" spc="1390" dirty="0">
                <a:solidFill>
                  <a:srgbClr val="2960A7"/>
                </a:solidFill>
              </a:rPr>
              <a:t>FANATIC  </a:t>
            </a:r>
            <a:r>
              <a:rPr sz="8900" spc="1275" dirty="0">
                <a:solidFill>
                  <a:srgbClr val="2960A7"/>
                </a:solidFill>
              </a:rPr>
              <a:t>ABOUT  </a:t>
            </a:r>
            <a:r>
              <a:rPr sz="8900" spc="1605" dirty="0">
                <a:solidFill>
                  <a:srgbClr val="2960A7"/>
                </a:solidFill>
              </a:rPr>
              <a:t>F</a:t>
            </a:r>
            <a:r>
              <a:rPr sz="8900" spc="825" dirty="0">
                <a:solidFill>
                  <a:srgbClr val="2960A7"/>
                </a:solidFill>
              </a:rPr>
              <a:t>OO</a:t>
            </a:r>
            <a:r>
              <a:rPr sz="8900" spc="1764" dirty="0">
                <a:solidFill>
                  <a:srgbClr val="2960A7"/>
                </a:solidFill>
              </a:rPr>
              <a:t>T</a:t>
            </a:r>
            <a:r>
              <a:rPr sz="8900" spc="1490" dirty="0">
                <a:solidFill>
                  <a:srgbClr val="2960A7"/>
                </a:solidFill>
              </a:rPr>
              <a:t>B</a:t>
            </a:r>
            <a:r>
              <a:rPr sz="8900" spc="1620" dirty="0">
                <a:solidFill>
                  <a:srgbClr val="2960A7"/>
                </a:solidFill>
              </a:rPr>
              <a:t>A</a:t>
            </a:r>
            <a:r>
              <a:rPr sz="8900" spc="1864" dirty="0">
                <a:solidFill>
                  <a:srgbClr val="2960A7"/>
                </a:solidFill>
              </a:rPr>
              <a:t>L</a:t>
            </a:r>
            <a:r>
              <a:rPr sz="8900" spc="1955" dirty="0">
                <a:solidFill>
                  <a:srgbClr val="2960A7"/>
                </a:solidFill>
              </a:rPr>
              <a:t>L</a:t>
            </a:r>
            <a:endParaRPr sz="8900" dirty="0"/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4000" spc="-40" dirty="0">
                <a:solidFill>
                  <a:srgbClr val="111B1D"/>
                </a:solidFill>
                <a:latin typeface="Gill Sans MT"/>
                <a:cs typeface="Gill Sans MT"/>
              </a:rPr>
              <a:t>A </a:t>
            </a:r>
            <a:r>
              <a:rPr sz="4000" spc="-90" dirty="0">
                <a:solidFill>
                  <a:srgbClr val="111B1D"/>
                </a:solidFill>
                <a:latin typeface="Gill Sans MT"/>
                <a:cs typeface="Gill Sans MT"/>
              </a:rPr>
              <a:t>SHORT</a:t>
            </a:r>
            <a:r>
              <a:rPr sz="4000" spc="-580" dirty="0">
                <a:solidFill>
                  <a:srgbClr val="111B1D"/>
                </a:solidFill>
                <a:latin typeface="Gill Sans MT"/>
                <a:cs typeface="Gill Sans MT"/>
              </a:rPr>
              <a:t> </a:t>
            </a:r>
            <a:r>
              <a:rPr sz="4000" spc="-220" dirty="0">
                <a:solidFill>
                  <a:srgbClr val="111B1D"/>
                </a:solidFill>
                <a:latin typeface="Gill Sans MT"/>
                <a:cs typeface="Gill Sans MT"/>
              </a:rPr>
              <a:t>INTRODUCTION</a:t>
            </a:r>
            <a:endParaRPr sz="4000" dirty="0">
              <a:latin typeface="Gill Sans MT"/>
              <a:cs typeface="Gill Sans MT"/>
            </a:endParaRPr>
          </a:p>
        </p:txBody>
      </p:sp>
      <p:pic>
        <p:nvPicPr>
          <p:cNvPr id="1026" name="Picture 2" descr="Image result for équipe olympique de marseille 2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5613"/>
          <a:stretch/>
        </p:blipFill>
        <p:spPr bwMode="auto">
          <a:xfrm>
            <a:off x="9906000" y="3280567"/>
            <a:ext cx="8357390" cy="49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21378" y="2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0" y="1429839"/>
                </a:moveTo>
                <a:lnTo>
                  <a:pt x="0" y="0"/>
                </a:lnTo>
                <a:lnTo>
                  <a:pt x="92641" y="0"/>
                </a:lnTo>
                <a:lnTo>
                  <a:pt x="92641" y="1429839"/>
                </a:lnTo>
                <a:lnTo>
                  <a:pt x="0" y="1429839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21378" y="8857133"/>
            <a:ext cx="92710" cy="1430020"/>
          </a:xfrm>
          <a:custGeom>
            <a:avLst/>
            <a:gdLst/>
            <a:ahLst/>
            <a:cxnLst/>
            <a:rect l="l" t="t" r="r" b="b"/>
            <a:pathLst>
              <a:path w="92709" h="1430020">
                <a:moveTo>
                  <a:pt x="92641" y="1429866"/>
                </a:moveTo>
                <a:lnTo>
                  <a:pt x="92641" y="0"/>
                </a:lnTo>
                <a:lnTo>
                  <a:pt x="0" y="0"/>
                </a:lnTo>
                <a:lnTo>
                  <a:pt x="0" y="1429866"/>
                </a:lnTo>
                <a:lnTo>
                  <a:pt x="92641" y="1429866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7" y="9258303"/>
            <a:ext cx="5400674" cy="102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8525" y="750921"/>
            <a:ext cx="12172949" cy="8105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3383" y="2899179"/>
            <a:ext cx="16101060" cy="4432623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marR="5080">
              <a:lnSpc>
                <a:spcPts val="8190"/>
              </a:lnSpc>
              <a:spcBef>
                <a:spcPts val="1764"/>
              </a:spcBef>
            </a:pPr>
            <a:r>
              <a:rPr sz="8200" b="1" spc="1390" dirty="0">
                <a:solidFill>
                  <a:srgbClr val="FFFFFF"/>
                </a:solidFill>
                <a:latin typeface="Calibri"/>
                <a:cs typeface="Calibri"/>
              </a:rPr>
              <a:t>FOOTBALL </a:t>
            </a:r>
            <a:r>
              <a:rPr sz="8200" b="1" spc="1330" dirty="0">
                <a:solidFill>
                  <a:srgbClr val="FFFFFF"/>
                </a:solidFill>
                <a:latin typeface="Calibri"/>
                <a:cs typeface="Calibri"/>
              </a:rPr>
              <a:t>GALVANIZES  </a:t>
            </a:r>
            <a:r>
              <a:rPr lang="fr-FR" sz="8200" b="1" spc="1330" dirty="0">
                <a:solidFill>
                  <a:srgbClr val="FFFFFF"/>
                </a:solidFill>
                <a:latin typeface="Calibri"/>
                <a:cs typeface="Calibri"/>
              </a:rPr>
              <a:t>PEOPLE </a:t>
            </a:r>
            <a:r>
              <a:rPr sz="8200" b="1" spc="12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fr-FR" sz="8200" b="1" spc="1250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8200" b="1" spc="1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200" b="1" spc="1495" dirty="0">
                <a:solidFill>
                  <a:srgbClr val="FFFFFF"/>
                </a:solidFill>
                <a:latin typeface="Calibri"/>
                <a:cs typeface="Calibri"/>
              </a:rPr>
              <a:t>BETTE</a:t>
            </a:r>
            <a:r>
              <a:rPr lang="fr-FR" sz="8200" b="1" spc="1495" dirty="0">
                <a:solidFill>
                  <a:srgbClr val="FFFFFF"/>
                </a:solidFill>
                <a:latin typeface="Calibri"/>
                <a:cs typeface="Calibri"/>
              </a:rPr>
              <a:t>R CITIZENS </a:t>
            </a:r>
            <a:r>
              <a:rPr sz="8200" b="1" spc="114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lang="fr-FR" sz="8200" b="1" spc="114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8200" b="1" spc="1250" dirty="0">
                <a:solidFill>
                  <a:srgbClr val="FFFFFF"/>
                </a:solidFill>
                <a:latin typeface="Calibri"/>
                <a:cs typeface="Calibri"/>
              </a:rPr>
              <a:t>DREAM</a:t>
            </a:r>
            <a:r>
              <a:rPr lang="fr-FR" sz="8200" b="1" spc="1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200" b="1" spc="11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200" b="1" spc="-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200" b="1" spc="15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200" b="1" spc="-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8200" b="1" spc="149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8200" b="1" spc="1040" dirty="0">
                <a:solidFill>
                  <a:srgbClr val="FFFFFF"/>
                </a:solidFill>
                <a:latin typeface="Calibri"/>
                <a:cs typeface="Calibri"/>
              </a:rPr>
              <a:t>LIFE.</a:t>
            </a:r>
            <a:endParaRPr sz="8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190" y="95386"/>
            <a:ext cx="17506947" cy="470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27679" y="2063666"/>
            <a:ext cx="10229966" cy="3573350"/>
          </a:xfrm>
          <a:prstGeom prst="rect">
            <a:avLst/>
          </a:prstGeom>
        </p:spPr>
        <p:txBody>
          <a:bodyPr vert="horz" wrap="square" lIns="0" tIns="132899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70"/>
              </a:spcBef>
            </a:pPr>
            <a:r>
              <a:rPr spc="1860" dirty="0"/>
              <a:t>CLASS</a:t>
            </a:r>
            <a:r>
              <a:rPr spc="-480" dirty="0"/>
              <a:t> </a:t>
            </a:r>
            <a:r>
              <a:rPr spc="1525" dirty="0"/>
              <a:t>EXERCISE</a:t>
            </a: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4000" spc="20" dirty="0">
                <a:latin typeface="Gill Sans MT"/>
                <a:cs typeface="Gill Sans MT"/>
              </a:rPr>
              <a:t>DIVERSITY</a:t>
            </a:r>
            <a:r>
              <a:rPr lang="fr-FR" sz="4000" spc="20" dirty="0">
                <a:latin typeface="Gill Sans MT"/>
                <a:cs typeface="Gill Sans MT"/>
              </a:rPr>
              <a:t> </a:t>
            </a:r>
            <a:r>
              <a:rPr sz="4000" spc="-210" dirty="0">
                <a:latin typeface="Gill Sans MT"/>
                <a:cs typeface="Gill Sans MT"/>
              </a:rPr>
              <a:t>IN</a:t>
            </a:r>
            <a:r>
              <a:rPr lang="fr-FR" sz="4000" spc="-210" dirty="0">
                <a:latin typeface="Gill Sans MT"/>
                <a:cs typeface="Gill Sans MT"/>
              </a:rPr>
              <a:t> </a:t>
            </a:r>
            <a:r>
              <a:rPr lang="fr-FR" sz="4000" spc="-610" dirty="0">
                <a:latin typeface="Gill Sans MT"/>
                <a:cs typeface="Gill Sans MT"/>
              </a:rPr>
              <a:t> </a:t>
            </a:r>
            <a:r>
              <a:rPr sz="4000" spc="-95" dirty="0">
                <a:latin typeface="Gill Sans MT"/>
                <a:cs typeface="Gill Sans MT"/>
              </a:rPr>
              <a:t>FOOTBALL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6027" y="6958708"/>
            <a:ext cx="12193270" cy="2006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800" spc="285" dirty="0">
                <a:solidFill>
                  <a:srgbClr val="FFFFFF"/>
                </a:solidFill>
                <a:latin typeface="Tahoma"/>
                <a:cs typeface="Tahoma"/>
              </a:rPr>
              <a:t>Look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profiles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800" dirty="0">
              <a:latin typeface="Tahoma"/>
              <a:cs typeface="Tahoma"/>
            </a:endParaRPr>
          </a:p>
          <a:p>
            <a:pPr marL="12065" marR="5080" algn="ctr">
              <a:lnSpc>
                <a:spcPct val="116100"/>
              </a:lnSpc>
            </a:pP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footballers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Olympique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Marseille.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diversity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Tahoma"/>
                <a:cs typeface="Tahoma"/>
              </a:rPr>
              <a:t>this 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team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sport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Tahoma"/>
                <a:cs typeface="Tahoma"/>
              </a:rPr>
              <a:t>sports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played?</a:t>
            </a:r>
            <a:endParaRPr sz="2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Think. </a:t>
            </a: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Pair.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Share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5340" y="6197407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41055"/>
            <a:ext cx="938763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68242" y="2450508"/>
            <a:ext cx="919757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799" y="-38100"/>
            <a:ext cx="12630126" cy="1032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58600" y="4886326"/>
            <a:ext cx="5400674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8547" y="0"/>
            <a:ext cx="6089650" cy="10287000"/>
          </a:xfrm>
          <a:custGeom>
            <a:avLst/>
            <a:gdLst/>
            <a:ahLst/>
            <a:cxnLst/>
            <a:rect l="l" t="t" r="r" b="b"/>
            <a:pathLst>
              <a:path w="6089650" h="10287000">
                <a:moveTo>
                  <a:pt x="0" y="0"/>
                </a:moveTo>
                <a:lnTo>
                  <a:pt x="0" y="10286999"/>
                </a:lnTo>
                <a:lnTo>
                  <a:pt x="6089451" y="10286999"/>
                </a:lnTo>
                <a:lnTo>
                  <a:pt x="6089451" y="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86472" y="3394078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25327" y="4258912"/>
            <a:ext cx="5713730" cy="2865120"/>
          </a:xfrm>
          <a:prstGeom prst="rect">
            <a:avLst/>
          </a:prstGeom>
        </p:spPr>
        <p:txBody>
          <a:bodyPr vert="horz" wrap="square" lIns="0" tIns="501650" rIns="0" bIns="0" rtlCol="0">
            <a:spAutoFit/>
          </a:bodyPr>
          <a:lstStyle/>
          <a:p>
            <a:pPr marL="1510030" marR="5080" indent="-1497965">
              <a:lnSpc>
                <a:spcPct val="70700"/>
              </a:lnSpc>
              <a:spcBef>
                <a:spcPts val="3950"/>
              </a:spcBef>
            </a:pPr>
            <a:r>
              <a:rPr sz="10900" b="1" spc="1335" dirty="0">
                <a:solidFill>
                  <a:srgbClr val="FFFFFF"/>
                </a:solidFill>
                <a:latin typeface="Calibri"/>
                <a:cs typeface="Calibri"/>
              </a:rPr>
              <a:t>INFOS</a:t>
            </a:r>
            <a:r>
              <a:rPr sz="10900" b="1" spc="-7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900" b="1" spc="211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0900" b="1" spc="11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900" b="1" spc="91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900" b="1" spc="1140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endParaRPr sz="10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176" y="0"/>
            <a:ext cx="11423015" cy="10287000"/>
          </a:xfrm>
          <a:custGeom>
            <a:avLst/>
            <a:gdLst/>
            <a:ahLst/>
            <a:cxnLst/>
            <a:rect l="l" t="t" r="r" b="b"/>
            <a:pathLst>
              <a:path w="11423015" h="10287000">
                <a:moveTo>
                  <a:pt x="0" y="10286999"/>
                </a:moveTo>
                <a:lnTo>
                  <a:pt x="11422823" y="10286999"/>
                </a:lnTo>
                <a:lnTo>
                  <a:pt x="1142282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2595" y="2445228"/>
            <a:ext cx="5400674" cy="540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65620" cy="10287000"/>
          </a:xfrm>
          <a:custGeom>
            <a:avLst/>
            <a:gdLst/>
            <a:ahLst/>
            <a:cxnLst/>
            <a:rect l="l" t="t" r="r" b="b"/>
            <a:pathLst>
              <a:path w="6865620" h="10287000">
                <a:moveTo>
                  <a:pt x="0" y="10286999"/>
                </a:moveTo>
                <a:lnTo>
                  <a:pt x="0" y="0"/>
                </a:lnTo>
                <a:lnTo>
                  <a:pt x="6865176" y="0"/>
                </a:lnTo>
                <a:lnTo>
                  <a:pt x="6865176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2748" y="7565891"/>
            <a:ext cx="92710" cy="2721610"/>
          </a:xfrm>
          <a:custGeom>
            <a:avLst/>
            <a:gdLst/>
            <a:ahLst/>
            <a:cxnLst/>
            <a:rect l="l" t="t" r="r" b="b"/>
            <a:pathLst>
              <a:path w="92709" h="2721609">
                <a:moveTo>
                  <a:pt x="92098" y="2721108"/>
                </a:moveTo>
                <a:lnTo>
                  <a:pt x="92098" y="0"/>
                </a:lnTo>
                <a:lnTo>
                  <a:pt x="0" y="0"/>
                </a:lnTo>
                <a:lnTo>
                  <a:pt x="0" y="2721108"/>
                </a:lnTo>
                <a:lnTo>
                  <a:pt x="92098" y="2721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590" y="1910373"/>
            <a:ext cx="4938395" cy="151447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lnSpc>
                <a:spcPts val="5310"/>
              </a:lnSpc>
              <a:spcBef>
                <a:spcPts val="1195"/>
              </a:spcBef>
            </a:pPr>
            <a:r>
              <a:rPr sz="5350" spc="-190" dirty="0">
                <a:solidFill>
                  <a:srgbClr val="111B1D"/>
                </a:solidFill>
                <a:latin typeface="Gill Sans MT"/>
                <a:cs typeface="Gill Sans MT"/>
              </a:rPr>
              <a:t>THE  </a:t>
            </a:r>
            <a:r>
              <a:rPr sz="5350" spc="-65" dirty="0">
                <a:solidFill>
                  <a:srgbClr val="111B1D"/>
                </a:solidFill>
                <a:latin typeface="Gill Sans MT"/>
                <a:cs typeface="Gill Sans MT"/>
              </a:rPr>
              <a:t>A</a:t>
            </a:r>
            <a:r>
              <a:rPr sz="5350" spc="380" dirty="0">
                <a:solidFill>
                  <a:srgbClr val="111B1D"/>
                </a:solidFill>
                <a:latin typeface="Gill Sans MT"/>
                <a:cs typeface="Gill Sans MT"/>
              </a:rPr>
              <a:t>SS</a:t>
            </a:r>
            <a:r>
              <a:rPr sz="5350" spc="-555" dirty="0">
                <a:solidFill>
                  <a:srgbClr val="111B1D"/>
                </a:solidFill>
                <a:latin typeface="Gill Sans MT"/>
                <a:cs typeface="Gill Sans MT"/>
              </a:rPr>
              <a:t>O</a:t>
            </a:r>
            <a:r>
              <a:rPr sz="5350" spc="-260" dirty="0">
                <a:solidFill>
                  <a:srgbClr val="111B1D"/>
                </a:solidFill>
                <a:latin typeface="Gill Sans MT"/>
                <a:cs typeface="Gill Sans MT"/>
              </a:rPr>
              <a:t>C</a:t>
            </a:r>
            <a:r>
              <a:rPr sz="5350" spc="-105" dirty="0">
                <a:solidFill>
                  <a:srgbClr val="111B1D"/>
                </a:solidFill>
                <a:latin typeface="Gill Sans MT"/>
                <a:cs typeface="Gill Sans MT"/>
              </a:rPr>
              <a:t>I</a:t>
            </a:r>
            <a:r>
              <a:rPr sz="5350" spc="-65" dirty="0">
                <a:solidFill>
                  <a:srgbClr val="111B1D"/>
                </a:solidFill>
                <a:latin typeface="Gill Sans MT"/>
                <a:cs typeface="Gill Sans MT"/>
              </a:rPr>
              <a:t>A</a:t>
            </a:r>
            <a:r>
              <a:rPr sz="5350" spc="-215" dirty="0">
                <a:solidFill>
                  <a:srgbClr val="111B1D"/>
                </a:solidFill>
                <a:latin typeface="Gill Sans MT"/>
                <a:cs typeface="Gill Sans MT"/>
              </a:rPr>
              <a:t>T</a:t>
            </a:r>
            <a:r>
              <a:rPr sz="5350" spc="-105" dirty="0">
                <a:solidFill>
                  <a:srgbClr val="111B1D"/>
                </a:solidFill>
                <a:latin typeface="Gill Sans MT"/>
                <a:cs typeface="Gill Sans MT"/>
              </a:rPr>
              <a:t>I</a:t>
            </a:r>
            <a:r>
              <a:rPr sz="5350" spc="-555" dirty="0">
                <a:solidFill>
                  <a:srgbClr val="111B1D"/>
                </a:solidFill>
                <a:latin typeface="Gill Sans MT"/>
                <a:cs typeface="Gill Sans MT"/>
              </a:rPr>
              <a:t>O</a:t>
            </a:r>
            <a:r>
              <a:rPr sz="5350" spc="-465" dirty="0">
                <a:solidFill>
                  <a:srgbClr val="111B1D"/>
                </a:solidFill>
                <a:latin typeface="Gill Sans MT"/>
                <a:cs typeface="Gill Sans MT"/>
              </a:rPr>
              <a:t>N</a:t>
            </a:r>
            <a:endParaRPr sz="535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590" y="4557016"/>
            <a:ext cx="6306185" cy="38563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0"/>
              </a:spcBef>
            </a:pPr>
            <a:r>
              <a:rPr sz="3100" spc="204" dirty="0">
                <a:solidFill>
                  <a:srgbClr val="111B1D"/>
                </a:solidFill>
                <a:latin typeface="Tahoma"/>
                <a:cs typeface="Tahoma"/>
              </a:rPr>
              <a:t>Infos </a:t>
            </a:r>
            <a:r>
              <a:rPr sz="3100" spc="80" dirty="0">
                <a:solidFill>
                  <a:srgbClr val="111B1D"/>
                </a:solidFill>
                <a:latin typeface="Tahoma"/>
                <a:cs typeface="Tahoma"/>
              </a:rPr>
              <a:t>a </a:t>
            </a:r>
            <a:r>
              <a:rPr sz="3100" spc="285" dirty="0">
                <a:solidFill>
                  <a:srgbClr val="111B1D"/>
                </a:solidFill>
                <a:latin typeface="Tahoma"/>
                <a:cs typeface="Tahoma"/>
              </a:rPr>
              <a:t>gogo </a:t>
            </a:r>
            <a:r>
              <a:rPr sz="3100" spc="204" dirty="0">
                <a:solidFill>
                  <a:srgbClr val="111B1D"/>
                </a:solidFill>
                <a:latin typeface="Tahoma"/>
                <a:cs typeface="Tahoma"/>
              </a:rPr>
              <a:t>are </a:t>
            </a:r>
            <a:r>
              <a:rPr sz="3100" spc="80" dirty="0">
                <a:solidFill>
                  <a:srgbClr val="111B1D"/>
                </a:solidFill>
                <a:latin typeface="Tahoma"/>
                <a:cs typeface="Tahoma"/>
              </a:rPr>
              <a:t>a </a:t>
            </a:r>
            <a:r>
              <a:rPr sz="3100" spc="275" dirty="0">
                <a:solidFill>
                  <a:srgbClr val="111B1D"/>
                </a:solidFill>
                <a:latin typeface="Tahoma"/>
                <a:cs typeface="Tahoma"/>
              </a:rPr>
              <a:t>Northern  </a:t>
            </a:r>
            <a:r>
              <a:rPr sz="3100" spc="270" dirty="0">
                <a:solidFill>
                  <a:srgbClr val="111B1D"/>
                </a:solidFill>
                <a:latin typeface="Tahoma"/>
                <a:cs typeface="Tahoma"/>
              </a:rPr>
              <a:t>Marseille </a:t>
            </a:r>
            <a:r>
              <a:rPr sz="3100" spc="240" dirty="0">
                <a:solidFill>
                  <a:srgbClr val="111B1D"/>
                </a:solidFill>
                <a:latin typeface="Tahoma"/>
                <a:cs typeface="Tahoma"/>
              </a:rPr>
              <a:t>youth </a:t>
            </a:r>
            <a:r>
              <a:rPr sz="3100" spc="235" dirty="0">
                <a:solidFill>
                  <a:srgbClr val="111B1D"/>
                </a:solidFill>
                <a:latin typeface="Tahoma"/>
                <a:cs typeface="Tahoma"/>
              </a:rPr>
              <a:t>charity  </a:t>
            </a:r>
            <a:r>
              <a:rPr sz="3100" spc="280" dirty="0">
                <a:solidFill>
                  <a:srgbClr val="111B1D"/>
                </a:solidFill>
                <a:latin typeface="Tahoma"/>
                <a:cs typeface="Tahoma"/>
              </a:rPr>
              <a:t>founded </a:t>
            </a:r>
            <a:r>
              <a:rPr sz="3100" spc="135" dirty="0">
                <a:solidFill>
                  <a:srgbClr val="111B1D"/>
                </a:solidFill>
                <a:latin typeface="Tahoma"/>
                <a:cs typeface="Tahoma"/>
              </a:rPr>
              <a:t>in </a:t>
            </a:r>
            <a:r>
              <a:rPr sz="3100" spc="225" dirty="0">
                <a:solidFill>
                  <a:srgbClr val="111B1D"/>
                </a:solidFill>
                <a:latin typeface="Tahoma"/>
                <a:cs typeface="Tahoma"/>
              </a:rPr>
              <a:t>1986. </a:t>
            </a:r>
            <a:r>
              <a:rPr sz="3100" spc="254" dirty="0">
                <a:solidFill>
                  <a:srgbClr val="111B1D"/>
                </a:solidFill>
                <a:latin typeface="Tahoma"/>
                <a:cs typeface="Tahoma"/>
              </a:rPr>
              <a:t>They </a:t>
            </a:r>
            <a:r>
              <a:rPr sz="3100" spc="260" dirty="0">
                <a:solidFill>
                  <a:srgbClr val="111B1D"/>
                </a:solidFill>
                <a:latin typeface="Tahoma"/>
                <a:cs typeface="Tahoma"/>
              </a:rPr>
              <a:t>use  </a:t>
            </a:r>
            <a:r>
              <a:rPr sz="3100" spc="254" dirty="0">
                <a:solidFill>
                  <a:srgbClr val="111B1D"/>
                </a:solidFill>
                <a:latin typeface="Tahoma"/>
                <a:cs typeface="Tahoma"/>
              </a:rPr>
              <a:t>football</a:t>
            </a:r>
            <a:r>
              <a:rPr sz="3100" spc="2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100" spc="240" dirty="0">
                <a:solidFill>
                  <a:srgbClr val="111B1D"/>
                </a:solidFill>
                <a:latin typeface="Tahoma"/>
                <a:cs typeface="Tahoma"/>
              </a:rPr>
              <a:t>to</a:t>
            </a:r>
            <a:r>
              <a:rPr sz="3100" spc="2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100" spc="300" dirty="0">
                <a:solidFill>
                  <a:srgbClr val="111B1D"/>
                </a:solidFill>
                <a:latin typeface="Tahoma"/>
                <a:cs typeface="Tahoma"/>
              </a:rPr>
              <a:t>decrease</a:t>
            </a:r>
            <a:r>
              <a:rPr sz="3100" spc="25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100" spc="270" dirty="0">
                <a:solidFill>
                  <a:srgbClr val="111B1D"/>
                </a:solidFill>
                <a:latin typeface="Tahoma"/>
                <a:cs typeface="Tahoma"/>
              </a:rPr>
              <a:t>crime</a:t>
            </a:r>
            <a:r>
              <a:rPr sz="3100" spc="2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100" spc="210" dirty="0">
                <a:solidFill>
                  <a:srgbClr val="111B1D"/>
                </a:solidFill>
                <a:latin typeface="Tahoma"/>
                <a:cs typeface="Tahoma"/>
              </a:rPr>
              <a:t>and  </a:t>
            </a:r>
            <a:r>
              <a:rPr sz="3100" spc="260" dirty="0">
                <a:solidFill>
                  <a:srgbClr val="111B1D"/>
                </a:solidFill>
                <a:latin typeface="Tahoma"/>
                <a:cs typeface="Tahoma"/>
              </a:rPr>
              <a:t>disorder </a:t>
            </a:r>
            <a:r>
              <a:rPr sz="3100" spc="135" dirty="0">
                <a:solidFill>
                  <a:srgbClr val="111B1D"/>
                </a:solidFill>
                <a:latin typeface="Tahoma"/>
                <a:cs typeface="Tahoma"/>
              </a:rPr>
              <a:t>in </a:t>
            </a:r>
            <a:r>
              <a:rPr sz="3100" spc="260" dirty="0">
                <a:solidFill>
                  <a:srgbClr val="111B1D"/>
                </a:solidFill>
                <a:latin typeface="Tahoma"/>
                <a:cs typeface="Tahoma"/>
              </a:rPr>
              <a:t>one </a:t>
            </a:r>
            <a:r>
              <a:rPr sz="3100" spc="265" dirty="0">
                <a:solidFill>
                  <a:srgbClr val="111B1D"/>
                </a:solidFill>
                <a:latin typeface="Tahoma"/>
                <a:cs typeface="Tahoma"/>
              </a:rPr>
              <a:t>of </a:t>
            </a:r>
            <a:r>
              <a:rPr sz="3100" spc="240" dirty="0">
                <a:solidFill>
                  <a:srgbClr val="111B1D"/>
                </a:solidFill>
                <a:latin typeface="Tahoma"/>
                <a:cs typeface="Tahoma"/>
              </a:rPr>
              <a:t>the </a:t>
            </a:r>
            <a:r>
              <a:rPr sz="3100" spc="290" dirty="0">
                <a:solidFill>
                  <a:srgbClr val="111B1D"/>
                </a:solidFill>
                <a:latin typeface="Tahoma"/>
                <a:cs typeface="Tahoma"/>
              </a:rPr>
              <a:t>poorest  </a:t>
            </a:r>
            <a:r>
              <a:rPr sz="3100" spc="235" dirty="0">
                <a:solidFill>
                  <a:srgbClr val="111B1D"/>
                </a:solidFill>
                <a:latin typeface="Tahoma"/>
                <a:cs typeface="Tahoma"/>
              </a:rPr>
              <a:t>area’s </a:t>
            </a:r>
            <a:r>
              <a:rPr sz="3100" spc="265" dirty="0">
                <a:solidFill>
                  <a:srgbClr val="111B1D"/>
                </a:solidFill>
                <a:latin typeface="Tahoma"/>
                <a:cs typeface="Tahoma"/>
              </a:rPr>
              <a:t>of </a:t>
            </a:r>
            <a:r>
              <a:rPr sz="3100" spc="270" dirty="0">
                <a:solidFill>
                  <a:srgbClr val="111B1D"/>
                </a:solidFill>
                <a:latin typeface="Tahoma"/>
                <a:cs typeface="Tahoma"/>
              </a:rPr>
              <a:t>Marseille </a:t>
            </a:r>
            <a:r>
              <a:rPr sz="3100" spc="190" dirty="0">
                <a:solidFill>
                  <a:srgbClr val="111B1D"/>
                </a:solidFill>
                <a:latin typeface="Tahoma"/>
                <a:cs typeface="Tahoma"/>
              </a:rPr>
              <a:t>15th  </a:t>
            </a:r>
            <a:r>
              <a:rPr sz="3100" spc="295" dirty="0">
                <a:solidFill>
                  <a:srgbClr val="111B1D"/>
                </a:solidFill>
                <a:latin typeface="Tahoma"/>
                <a:cs typeface="Tahoma"/>
              </a:rPr>
              <a:t>Arrondisement </a:t>
            </a:r>
            <a:r>
              <a:rPr sz="3100" spc="245" dirty="0">
                <a:solidFill>
                  <a:srgbClr val="111B1D"/>
                </a:solidFill>
                <a:latin typeface="Tahoma"/>
                <a:cs typeface="Tahoma"/>
              </a:rPr>
              <a:t>‘La</a:t>
            </a:r>
            <a:r>
              <a:rPr sz="3100" spc="-280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sz="3100" spc="240" dirty="0">
                <a:solidFill>
                  <a:srgbClr val="111B1D"/>
                </a:solidFill>
                <a:latin typeface="Tahoma"/>
                <a:cs typeface="Tahoma"/>
              </a:rPr>
              <a:t>Maurelette’.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290" y="3839545"/>
            <a:ext cx="1438275" cy="331470"/>
          </a:xfrm>
          <a:custGeom>
            <a:avLst/>
            <a:gdLst/>
            <a:ahLst/>
            <a:cxnLst/>
            <a:rect l="l" t="t" r="r" b="b"/>
            <a:pathLst>
              <a:path w="1438275" h="331470">
                <a:moveTo>
                  <a:pt x="0" y="0"/>
                </a:moveTo>
                <a:lnTo>
                  <a:pt x="1435100" y="0"/>
                </a:lnTo>
                <a:lnTo>
                  <a:pt x="14351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solidFill>
            <a:srgbClr val="29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3140" y="6262157"/>
            <a:ext cx="4219574" cy="3467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8571" y="178319"/>
            <a:ext cx="9858374" cy="452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06305" y="5188309"/>
            <a:ext cx="5162549" cy="380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535</Words>
  <Application>Microsoft Macintosh PowerPoint</Application>
  <PresentationFormat>Custom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Gill Sans MT</vt:lpstr>
      <vt:lpstr>Tahoma</vt:lpstr>
      <vt:lpstr>Times New Roman</vt:lpstr>
      <vt:lpstr>Verdana</vt:lpstr>
      <vt:lpstr>Office Theme</vt:lpstr>
      <vt:lpstr>BEST PRACTICES IN EUROPEAN SPORTS COACHING</vt:lpstr>
      <vt:lpstr>PowerPoint Presentation</vt:lpstr>
      <vt:lpstr>NO LANGUAGE  BARRIER</vt:lpstr>
      <vt:lpstr>PowerPoint Presentation</vt:lpstr>
      <vt:lpstr>FANATIC  ABOUT  FOOTBALL A SHORT INTRODUCTION</vt:lpstr>
      <vt:lpstr>PowerPoint Presentation</vt:lpstr>
      <vt:lpstr>PowerPoint Presentation</vt:lpstr>
      <vt:lpstr>PowerPoint Presentation</vt:lpstr>
      <vt:lpstr>THE  ASSOCIATION</vt:lpstr>
      <vt:lpstr>CLASS EXERCISE YOUTH ENGAGEMENT</vt:lpstr>
      <vt:lpstr>PowerPoint Presentation</vt:lpstr>
      <vt:lpstr>BUILDING TIES</vt:lpstr>
      <vt:lpstr>HOLISTIC FAMIL</vt:lpstr>
      <vt:lpstr>INCENTIVES BASE</vt:lpstr>
      <vt:lpstr>COUNCIL C</vt:lpstr>
      <vt:lpstr>CRIME AND DISORDER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EUROPEAN SPORTS COACHING.</dc:title>
  <cp:lastModifiedBy>Luke James</cp:lastModifiedBy>
  <cp:revision>12</cp:revision>
  <dcterms:created xsi:type="dcterms:W3CDTF">2020-03-09T14:48:31Z</dcterms:created>
  <dcterms:modified xsi:type="dcterms:W3CDTF">2020-08-05T13:10:15Z</dcterms:modified>
</cp:coreProperties>
</file>