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7" r:id="rId4"/>
    <p:sldId id="278" r:id="rId5"/>
    <p:sldId id="257" r:id="rId6"/>
    <p:sldId id="277" r:id="rId7"/>
    <p:sldId id="259" r:id="rId8"/>
    <p:sldId id="265" r:id="rId9"/>
    <p:sldId id="262" r:id="rId10"/>
    <p:sldId id="263" r:id="rId11"/>
    <p:sldId id="261" r:id="rId12"/>
    <p:sldId id="260" r:id="rId13"/>
    <p:sldId id="264" r:id="rId14"/>
    <p:sldId id="276" r:id="rId15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FE"/>
    <a:srgbClr val="F34345"/>
    <a:srgbClr val="CDB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>
      <p:cViewPr varScale="1">
        <p:scale>
          <a:sx n="60" d="100"/>
          <a:sy n="60" d="100"/>
        </p:scale>
        <p:origin x="200" y="5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39C2-F180-DC47-8FA5-80E64BA57CF3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3E5F6-4B61-0A43-A25B-A15DD379B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5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0EBF2-FA47-C34C-9BE9-8D898F62FD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9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3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5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3E5F6-4B61-0A43-A25B-A15DD379B8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53307"/>
            <a:ext cx="16256000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9016" y="1765408"/>
            <a:ext cx="10229966" cy="273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8931-610F-824E-98E4-E3C9ADBD0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-12" y="10"/>
            <a:ext cx="18287980" cy="10286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80213"/>
            <a:ext cx="18288000" cy="11048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5812" y="7975860"/>
            <a:ext cx="16816388" cy="111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5000" b="0" kern="1200" spc="465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BEST </a:t>
            </a:r>
            <a:r>
              <a:rPr lang="en-US" sz="5000" b="0" kern="1200" spc="495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PRACTICES </a:t>
            </a:r>
            <a:r>
              <a:rPr lang="en-US" sz="5000" b="0" kern="1200" spc="155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IN </a:t>
            </a:r>
            <a:r>
              <a:rPr lang="en-US" sz="5000" b="0" kern="1200" spc="525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EUROPEAN </a:t>
            </a:r>
            <a:r>
              <a:rPr lang="en-US" sz="5000" b="0" kern="1200" spc="5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SPORTS</a:t>
            </a:r>
            <a:r>
              <a:rPr lang="en-US" sz="5000" b="0" kern="1200" spc="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 </a:t>
            </a:r>
            <a:r>
              <a:rPr lang="en-US" sz="5000" b="0" kern="1200" spc="415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COACHING.</a:t>
            </a:r>
            <a:endParaRPr lang="en-US" sz="50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7862974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9202278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5"/>
          <p:cNvSpPr txBox="1"/>
          <p:nvPr/>
        </p:nvSpPr>
        <p:spPr>
          <a:xfrm>
            <a:off x="1842200" y="3465421"/>
            <a:ext cx="14703612" cy="4186146"/>
          </a:xfrm>
          <a:prstGeom prst="rect">
            <a:avLst/>
          </a:prstGeom>
          <a:ln>
            <a:noFill/>
          </a:ln>
        </p:spPr>
        <p:txBody>
          <a:bodyPr vert="horz" wrap="square" lIns="0" tIns="585470" rIns="0" bIns="0" rtlCol="0">
            <a:spAutoFit/>
          </a:bodyPr>
          <a:lstStyle/>
          <a:p>
            <a:pPr marL="222885" marR="5080" indent="-210820" algn="ctr">
              <a:lnSpc>
                <a:spcPct val="70400"/>
              </a:lnSpc>
              <a:spcBef>
                <a:spcPts val="4610"/>
              </a:spcBef>
            </a:pPr>
            <a:r>
              <a:rPr lang="es-ES" sz="11000" b="1" spc="212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Gill Sans MT" panose="020B0502020104020203" pitchFamily="34" charset="77"/>
                <a:cs typeface="Calibri"/>
              </a:rPr>
              <a:t>ACCESSIBILITY IN SPORTS COACHING</a:t>
            </a:r>
            <a:endParaRPr sz="11000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Gill Sans MT" panose="020B0502020104020203" pitchFamily="34" charset="77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1056"/>
            <a:ext cx="1024488" cy="5400674"/>
          </a:xfrm>
          <a:prstGeom prst="rect">
            <a:avLst/>
          </a:prstGeom>
          <a:blipFill>
            <a:blip r:embed="rId4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63467" y="2450505"/>
            <a:ext cx="1024532" cy="5400674"/>
          </a:xfrm>
          <a:prstGeom prst="rect">
            <a:avLst/>
          </a:prstGeom>
          <a:blipFill>
            <a:blip r:embed="rId5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5176" y="0"/>
            <a:ext cx="11423015" cy="10287000"/>
          </a:xfrm>
          <a:custGeom>
            <a:avLst/>
            <a:gdLst/>
            <a:ahLst/>
            <a:cxnLst/>
            <a:rect l="l" t="t" r="r" b="b"/>
            <a:pathLst>
              <a:path w="11423015" h="10287000">
                <a:moveTo>
                  <a:pt x="0" y="10286999"/>
                </a:moveTo>
                <a:lnTo>
                  <a:pt x="11422823" y="10286999"/>
                </a:lnTo>
                <a:lnTo>
                  <a:pt x="1142282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3356" y="4886326"/>
            <a:ext cx="5400674" cy="54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444" y="-25695"/>
            <a:ext cx="6865620" cy="10287000"/>
          </a:xfrm>
          <a:custGeom>
            <a:avLst/>
            <a:gdLst/>
            <a:ahLst/>
            <a:cxnLst/>
            <a:rect l="l" t="t" r="r" b="b"/>
            <a:pathLst>
              <a:path w="6865620" h="10287000">
                <a:moveTo>
                  <a:pt x="0" y="10286999"/>
                </a:moveTo>
                <a:lnTo>
                  <a:pt x="0" y="0"/>
                </a:lnTo>
                <a:lnTo>
                  <a:pt x="6865176" y="0"/>
                </a:lnTo>
                <a:lnTo>
                  <a:pt x="6865176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5298" y="226930"/>
            <a:ext cx="4938395" cy="1512594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>
              <a:lnSpc>
                <a:spcPts val="5310"/>
              </a:lnSpc>
              <a:spcBef>
                <a:spcPts val="1195"/>
              </a:spcBef>
            </a:pPr>
            <a:r>
              <a:rPr lang="es-ES" sz="5350" spc="-190" dirty="0">
                <a:solidFill>
                  <a:srgbClr val="111B1D"/>
                </a:solidFill>
                <a:latin typeface="Gill Sans MT"/>
                <a:cs typeface="Gill Sans MT"/>
              </a:rPr>
              <a:t>TENNIS FOUNDATION</a:t>
            </a:r>
            <a:endParaRPr sz="535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126" y="2027907"/>
            <a:ext cx="6306185" cy="83834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90"/>
              </a:spcBef>
            </a:pPr>
            <a:endParaRPr lang="es-ES" sz="3100" spc="204" dirty="0">
              <a:solidFill>
                <a:srgbClr val="111B1D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799"/>
              </a:lnSpc>
              <a:spcBef>
                <a:spcPts val="90"/>
              </a:spcBef>
            </a:pPr>
            <a:r>
              <a:rPr lang="es-ES" sz="3100" spc="204" dirty="0" err="1">
                <a:solidFill>
                  <a:srgbClr val="111B1D"/>
                </a:solidFill>
                <a:latin typeface="Tahoma"/>
                <a:cs typeface="Tahoma"/>
              </a:rPr>
              <a:t>Advice</a:t>
            </a:r>
            <a:r>
              <a:rPr lang="es-ES" sz="3100" spc="204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s-ES" sz="3100" spc="204" dirty="0" err="1">
                <a:solidFill>
                  <a:srgbClr val="111B1D"/>
                </a:solidFill>
                <a:latin typeface="Tahoma"/>
                <a:cs typeface="Tahoma"/>
              </a:rPr>
              <a:t>on</a:t>
            </a:r>
            <a:r>
              <a:rPr lang="es-ES" sz="3100" spc="204" dirty="0">
                <a:solidFill>
                  <a:srgbClr val="111B1D"/>
                </a:solidFill>
                <a:latin typeface="Tahoma"/>
                <a:cs typeface="Tahoma"/>
              </a:rPr>
              <a:t> </a:t>
            </a:r>
            <a:r>
              <a:rPr lang="es-ES" sz="3100" spc="204" dirty="0" err="1">
                <a:solidFill>
                  <a:srgbClr val="111B1D"/>
                </a:solidFill>
                <a:latin typeface="Tahoma"/>
                <a:cs typeface="Tahoma"/>
              </a:rPr>
              <a:t>disability</a:t>
            </a:r>
            <a:r>
              <a:rPr lang="es-ES" sz="3100" spc="204" dirty="0">
                <a:solidFill>
                  <a:srgbClr val="111B1D"/>
                </a:solidFill>
                <a:latin typeface="Tahoma"/>
                <a:cs typeface="Tahoma"/>
              </a:rPr>
              <a:t> coaching:</a:t>
            </a:r>
          </a:p>
          <a:p>
            <a:pPr marL="12700" marR="5080">
              <a:lnSpc>
                <a:spcPct val="115799"/>
              </a:lnSpc>
              <a:spcBef>
                <a:spcPts val="90"/>
              </a:spcBef>
            </a:pPr>
            <a:r>
              <a:rPr lang="en-GB" sz="3100" dirty="0">
                <a:latin typeface="Tahoma"/>
                <a:cs typeface="Tahoma"/>
              </a:rPr>
              <a:t> </a:t>
            </a:r>
          </a:p>
          <a:p>
            <a:pPr marL="469900" marR="5080" indent="-457200">
              <a:lnSpc>
                <a:spcPct val="115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Tahoma"/>
                <a:cs typeface="Tahoma"/>
              </a:rPr>
              <a:t>Change size of play area or scoring method</a:t>
            </a:r>
          </a:p>
          <a:p>
            <a:pPr marL="469900" marR="5080" indent="-457200">
              <a:lnSpc>
                <a:spcPct val="115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en-GB" sz="3100" dirty="0">
              <a:latin typeface="Tahoma"/>
              <a:cs typeface="Tahoma"/>
            </a:endParaRPr>
          </a:p>
          <a:p>
            <a:pPr marL="469900" marR="5080" indent="-457200">
              <a:lnSpc>
                <a:spcPct val="115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Tahoma"/>
                <a:cs typeface="Tahoma"/>
              </a:rPr>
              <a:t>Use non-verbal communication</a:t>
            </a:r>
          </a:p>
          <a:p>
            <a:pPr marL="469900" marR="5080" indent="-457200">
              <a:lnSpc>
                <a:spcPct val="115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en-GB" sz="3100" dirty="0">
              <a:latin typeface="Tahoma"/>
              <a:cs typeface="Tahoma"/>
            </a:endParaRPr>
          </a:p>
          <a:p>
            <a:pPr marL="469900" marR="5080" indent="-457200">
              <a:lnSpc>
                <a:spcPct val="115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Tahoma"/>
                <a:cs typeface="Tahoma"/>
              </a:rPr>
              <a:t>Adapt equipment, such as using softer, larger balls, bright colours, shorter rackets </a:t>
            </a:r>
          </a:p>
          <a:p>
            <a:pPr marL="469900" marR="5080" indent="-457200">
              <a:lnSpc>
                <a:spcPct val="115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en-GB" sz="3100" dirty="0">
              <a:latin typeface="Tahoma"/>
              <a:cs typeface="Tahoma"/>
            </a:endParaRPr>
          </a:p>
          <a:p>
            <a:pPr marL="469900" marR="5080" indent="-457200">
              <a:lnSpc>
                <a:spcPct val="115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Tahoma"/>
                <a:cs typeface="Tahoma"/>
              </a:rPr>
              <a:t>Education through courses, workshops and qualifications</a:t>
            </a:r>
          </a:p>
          <a:p>
            <a:pPr marL="12700" marR="5080">
              <a:lnSpc>
                <a:spcPct val="115799"/>
              </a:lnSpc>
              <a:spcBef>
                <a:spcPts val="90"/>
              </a:spcBef>
            </a:pPr>
            <a:endParaRPr sz="31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1910" y="1826414"/>
            <a:ext cx="1438275" cy="331470"/>
          </a:xfrm>
          <a:custGeom>
            <a:avLst/>
            <a:gdLst/>
            <a:ahLst/>
            <a:cxnLst/>
            <a:rect l="l" t="t" r="r" b="b"/>
            <a:pathLst>
              <a:path w="1438275" h="331470">
                <a:moveTo>
                  <a:pt x="0" y="0"/>
                </a:moveTo>
                <a:lnTo>
                  <a:pt x="1435100" y="0"/>
                </a:lnTo>
                <a:lnTo>
                  <a:pt x="1435100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solidFill>
            <a:srgbClr val="F34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02C733-0846-034B-8232-B72B2520A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374092"/>
            <a:ext cx="4368800" cy="43688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ECA78CA-6FDD-0947-8DCB-D8E7E61A9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50" y="5143500"/>
            <a:ext cx="7933741" cy="4368800"/>
          </a:xfrm>
          <a:prstGeom prst="rect">
            <a:avLst/>
          </a:prstGeom>
        </p:spPr>
      </p:pic>
      <p:pic>
        <p:nvPicPr>
          <p:cNvPr id="17" name="Picture 1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E25CF0B-7B8D-7B44-B3A0-D6A7FCFC8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72" y="690680"/>
            <a:ext cx="5206431" cy="37621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36F5DF6A-C07E-A942-A631-8838CDCA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924"/>
            <a:ext cx="18308528" cy="83897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2DFD70-4B9E-B44D-BDDB-DCD3F5362D94}"/>
              </a:ext>
            </a:extLst>
          </p:cNvPr>
          <p:cNvSpPr/>
          <p:nvPr/>
        </p:nvSpPr>
        <p:spPr>
          <a:xfrm>
            <a:off x="0" y="6753456"/>
            <a:ext cx="18288000" cy="3573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027679" y="2063666"/>
            <a:ext cx="10229966" cy="3573350"/>
          </a:xfrm>
          <a:prstGeom prst="rect">
            <a:avLst/>
          </a:prstGeom>
        </p:spPr>
        <p:txBody>
          <a:bodyPr vert="horz" wrap="square" lIns="0" tIns="132899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70"/>
              </a:spcBef>
            </a:pPr>
            <a:r>
              <a:rPr spc="1860" dirty="0"/>
              <a:t>CLASS</a:t>
            </a:r>
            <a:r>
              <a:rPr spc="-480" dirty="0"/>
              <a:t> </a:t>
            </a:r>
            <a:r>
              <a:rPr spc="1525" dirty="0"/>
              <a:t>EXERCISE</a:t>
            </a:r>
          </a:p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lang="es-ES" sz="4000" spc="20" dirty="0">
                <a:latin typeface="Gill Sans MT"/>
                <a:cs typeface="Gill Sans MT"/>
              </a:rPr>
              <a:t>ADAPT YOUR COACHING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6027" y="6958708"/>
            <a:ext cx="12193270" cy="285206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lang="en-GB" sz="3400" spc="285" dirty="0">
                <a:solidFill>
                  <a:sysClr val="windowText" lastClr="000000"/>
                </a:solidFill>
                <a:latin typeface="Tahoma"/>
                <a:cs typeface="Tahoma"/>
              </a:rPr>
              <a:t>In what ways can you adapt your own sport and coaching activities to improve accessibility?</a:t>
            </a: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endParaRPr lang="en-GB" sz="3400" spc="285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lang="en-GB" sz="3400" spc="285" dirty="0">
                <a:solidFill>
                  <a:sysClr val="windowText" lastClr="000000"/>
                </a:solidFill>
                <a:latin typeface="Tahoma"/>
                <a:cs typeface="Tahoma"/>
              </a:rPr>
              <a:t>Consider barriers to accessibility and adaptations that have been discussed so far.</a:t>
            </a:r>
            <a:endParaRPr sz="340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5340" y="6197407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F34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32650"/>
            <a:ext cx="938763" cy="5400674"/>
          </a:xfrm>
          <a:prstGeom prst="rect">
            <a:avLst/>
          </a:prstGeom>
          <a:blipFill>
            <a:blip r:embed="rId3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46561" y="2232650"/>
            <a:ext cx="919757" cy="5400674"/>
          </a:xfrm>
          <a:prstGeom prst="rect">
            <a:avLst/>
          </a:prstGeom>
          <a:blipFill>
            <a:blip r:embed="rId4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167" y="-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7" y="9258303"/>
            <a:ext cx="5400674" cy="10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30A28-D6A8-1545-A3F2-C77EAAA6041E}"/>
              </a:ext>
            </a:extLst>
          </p:cNvPr>
          <p:cNvSpPr/>
          <p:nvPr/>
        </p:nvSpPr>
        <p:spPr>
          <a:xfrm>
            <a:off x="4167" y="1790700"/>
            <a:ext cx="18288000" cy="662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1089303" y="2246028"/>
            <a:ext cx="16101060" cy="6233437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”You do not need to be a young, great athlete to excel at the game. </a:t>
            </a:r>
          </a:p>
          <a:p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clearly shows that: </a:t>
            </a:r>
            <a:r>
              <a:rPr lang="en-GB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Padél</a:t>
            </a:r>
            <a:r>
              <a:rPr lang="en-G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more a Game of Will than Skill."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Milbank, professional </a:t>
            </a:r>
            <a:r>
              <a:rPr lang="en-GB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pádel</a:t>
            </a: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player</a:t>
            </a:r>
          </a:p>
          <a:p>
            <a:pPr marL="12700" marR="5080">
              <a:lnSpc>
                <a:spcPts val="8190"/>
              </a:lnSpc>
              <a:spcBef>
                <a:spcPts val="1764"/>
              </a:spcBef>
            </a:pPr>
            <a:endParaRPr sz="2400" spc="13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7A4EC-EC0F-AA44-B5ED-F6D5DE8CF5DE}"/>
              </a:ext>
            </a:extLst>
          </p:cNvPr>
          <p:cNvCxnSpPr/>
          <p:nvPr/>
        </p:nvCxnSpPr>
        <p:spPr>
          <a:xfrm>
            <a:off x="1089303" y="6057900"/>
            <a:ext cx="2644497" cy="0"/>
          </a:xfrm>
          <a:prstGeom prst="line">
            <a:avLst/>
          </a:prstGeom>
          <a:ln w="190500">
            <a:solidFill>
              <a:srgbClr val="F34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group of people in a fenced in area&#10;&#10;Description automatically generated">
            <a:extLst>
              <a:ext uri="{FF2B5EF4-FFF2-40B4-BE49-F238E27FC236}">
                <a16:creationId xmlns:a16="http://schemas.microsoft.com/office/drawing/2014/main" id="{740CD8E4-DA97-9248-9668-0BDD69C72B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3"/>
            <a:ext cx="18287999" cy="64084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7481" y="2505117"/>
            <a:ext cx="16256000" cy="3323288"/>
          </a:xfrm>
          <a:prstGeom prst="rect">
            <a:avLst/>
          </a:prstGeom>
        </p:spPr>
        <p:txBody>
          <a:bodyPr vert="horz" wrap="square" lIns="0" tIns="108134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70"/>
              </a:spcBef>
            </a:pPr>
            <a:r>
              <a:rPr spc="1860" dirty="0"/>
              <a:t>CLASS</a:t>
            </a:r>
            <a:r>
              <a:rPr spc="-480" dirty="0"/>
              <a:t> </a:t>
            </a:r>
            <a:r>
              <a:rPr spc="1525" dirty="0"/>
              <a:t>EXERCISE</a:t>
            </a:r>
          </a:p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lang="es-ES" sz="4000" spc="-245" dirty="0">
                <a:latin typeface="Gill Sans MT"/>
                <a:cs typeface="Gill Sans MT"/>
              </a:rPr>
              <a:t>HOW ACCESSIBLE IS YOUR CLUB?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BA822-1783-4E49-8038-78F67DD4E2E1}"/>
              </a:ext>
            </a:extLst>
          </p:cNvPr>
          <p:cNvSpPr/>
          <p:nvPr/>
        </p:nvSpPr>
        <p:spPr>
          <a:xfrm>
            <a:off x="0" y="5808424"/>
            <a:ext cx="18288000" cy="4518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3674087" y="6743700"/>
            <a:ext cx="10958830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6360" algn="ctr">
              <a:lnSpc>
                <a:spcPct val="100000"/>
              </a:lnSpc>
              <a:spcBef>
                <a:spcPts val="100"/>
              </a:spcBef>
            </a:pPr>
            <a:r>
              <a:rPr lang="es-ES" sz="3200" spc="215" dirty="0">
                <a:latin typeface="Tahoma"/>
                <a:cs typeface="Tahoma"/>
              </a:rPr>
              <a:t>Time to </a:t>
            </a:r>
            <a:r>
              <a:rPr lang="es-ES" sz="3200" spc="215" dirty="0" err="1">
                <a:latin typeface="Tahoma"/>
                <a:cs typeface="Tahoma"/>
              </a:rPr>
              <a:t>assess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your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own</a:t>
            </a:r>
            <a:r>
              <a:rPr lang="es-ES" sz="3200" spc="215" dirty="0">
                <a:latin typeface="Tahoma"/>
                <a:cs typeface="Tahoma"/>
              </a:rPr>
              <a:t> club </a:t>
            </a:r>
            <a:r>
              <a:rPr lang="es-ES" sz="3200" spc="215" dirty="0" err="1">
                <a:latin typeface="Tahoma"/>
                <a:cs typeface="Tahoma"/>
              </a:rPr>
              <a:t>or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sports</a:t>
            </a:r>
            <a:r>
              <a:rPr lang="es-ES" sz="3200" spc="215" dirty="0">
                <a:latin typeface="Tahoma"/>
                <a:cs typeface="Tahoma"/>
              </a:rPr>
              <a:t> centre!</a:t>
            </a:r>
          </a:p>
          <a:p>
            <a:pPr marR="86360" algn="ctr">
              <a:lnSpc>
                <a:spcPct val="100000"/>
              </a:lnSpc>
              <a:spcBef>
                <a:spcPts val="100"/>
              </a:spcBef>
            </a:pPr>
            <a:endParaRPr lang="es-ES" sz="3200" spc="215" dirty="0">
              <a:latin typeface="Tahoma"/>
              <a:cs typeface="Tahoma"/>
            </a:endParaRPr>
          </a:p>
          <a:p>
            <a:pPr marR="86360" algn="ctr">
              <a:lnSpc>
                <a:spcPct val="100000"/>
              </a:lnSpc>
              <a:spcBef>
                <a:spcPts val="100"/>
              </a:spcBef>
            </a:pPr>
            <a:r>
              <a:rPr lang="es-ES" sz="3200" spc="215" dirty="0" err="1">
                <a:latin typeface="Tahoma"/>
                <a:cs typeface="Tahoma"/>
              </a:rPr>
              <a:t>Move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around</a:t>
            </a:r>
            <a:r>
              <a:rPr lang="es-ES" sz="3200" spc="215" dirty="0">
                <a:latin typeface="Tahoma"/>
                <a:cs typeface="Tahoma"/>
              </a:rPr>
              <a:t> in </a:t>
            </a:r>
            <a:r>
              <a:rPr lang="es-ES" sz="3200" spc="215" dirty="0" err="1">
                <a:latin typeface="Tahoma"/>
                <a:cs typeface="Tahoma"/>
              </a:rPr>
              <a:t>pairs</a:t>
            </a:r>
            <a:r>
              <a:rPr lang="es-ES" sz="3200" spc="215" dirty="0">
                <a:latin typeface="Tahoma"/>
                <a:cs typeface="Tahoma"/>
              </a:rPr>
              <a:t> and note </a:t>
            </a:r>
            <a:r>
              <a:rPr lang="es-ES" sz="3200" spc="215" dirty="0" err="1">
                <a:latin typeface="Tahoma"/>
                <a:cs typeface="Tahoma"/>
              </a:rPr>
              <a:t>down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things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that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could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assist</a:t>
            </a:r>
            <a:r>
              <a:rPr lang="es-ES" sz="3200" spc="215" dirty="0">
                <a:latin typeface="Tahoma"/>
                <a:cs typeface="Tahoma"/>
              </a:rPr>
              <a:t> </a:t>
            </a:r>
            <a:r>
              <a:rPr lang="es-ES" sz="3200" spc="215" dirty="0" err="1">
                <a:latin typeface="Tahoma"/>
                <a:cs typeface="Tahoma"/>
              </a:rPr>
              <a:t>or</a:t>
            </a:r>
            <a:r>
              <a:rPr lang="es-ES" sz="3200" spc="215" dirty="0">
                <a:latin typeface="Tahoma"/>
                <a:cs typeface="Tahoma"/>
              </a:rPr>
              <a:t> reduce </a:t>
            </a:r>
            <a:r>
              <a:rPr lang="es-ES" sz="3200" spc="215" dirty="0" err="1">
                <a:latin typeface="Tahoma"/>
                <a:cs typeface="Tahoma"/>
              </a:rPr>
              <a:t>accessibility</a:t>
            </a:r>
            <a:r>
              <a:rPr lang="es-ES" sz="3200" spc="215" dirty="0">
                <a:latin typeface="Tahoma"/>
                <a:cs typeface="Tahoma"/>
              </a:rPr>
              <a:t>.</a:t>
            </a:r>
          </a:p>
          <a:p>
            <a:pPr marR="86360" algn="ctr">
              <a:lnSpc>
                <a:spcPct val="100000"/>
              </a:lnSpc>
              <a:spcBef>
                <a:spcPts val="100"/>
              </a:spcBef>
            </a:pPr>
            <a:endParaRPr lang="es-ES" sz="3200" spc="215" dirty="0">
              <a:latin typeface="Tahoma"/>
              <a:cs typeface="Tahoma"/>
            </a:endParaRPr>
          </a:p>
          <a:p>
            <a:pPr marR="86360" algn="ctr">
              <a:lnSpc>
                <a:spcPct val="100000"/>
              </a:lnSpc>
              <a:spcBef>
                <a:spcPts val="100"/>
              </a:spcBef>
            </a:pPr>
            <a:r>
              <a:rPr lang="es-ES" sz="3200" b="1" spc="215" dirty="0" err="1">
                <a:latin typeface="Tahoma"/>
                <a:cs typeface="Tahoma"/>
              </a:rPr>
              <a:t>How</a:t>
            </a:r>
            <a:r>
              <a:rPr lang="es-ES" sz="3200" b="1" spc="215" dirty="0">
                <a:latin typeface="Tahoma"/>
                <a:cs typeface="Tahoma"/>
              </a:rPr>
              <a:t> </a:t>
            </a:r>
            <a:r>
              <a:rPr lang="es-ES" sz="3200" b="1" spc="215" dirty="0" err="1">
                <a:latin typeface="Tahoma"/>
                <a:cs typeface="Tahoma"/>
              </a:rPr>
              <a:t>could</a:t>
            </a:r>
            <a:r>
              <a:rPr lang="es-ES" sz="3200" b="1" spc="215" dirty="0">
                <a:latin typeface="Tahoma"/>
                <a:cs typeface="Tahoma"/>
              </a:rPr>
              <a:t> </a:t>
            </a:r>
            <a:r>
              <a:rPr lang="es-ES" sz="3200" b="1" spc="215" dirty="0" err="1">
                <a:latin typeface="Tahoma"/>
                <a:cs typeface="Tahoma"/>
              </a:rPr>
              <a:t>your</a:t>
            </a:r>
            <a:r>
              <a:rPr lang="es-ES" sz="3200" b="1" spc="215" dirty="0">
                <a:latin typeface="Tahoma"/>
                <a:cs typeface="Tahoma"/>
              </a:rPr>
              <a:t> club </a:t>
            </a:r>
            <a:r>
              <a:rPr lang="es-ES" sz="3200" b="1" spc="215" dirty="0" err="1">
                <a:latin typeface="Tahoma"/>
                <a:cs typeface="Tahoma"/>
              </a:rPr>
              <a:t>improve</a:t>
            </a:r>
            <a:r>
              <a:rPr lang="es-ES" sz="3200" b="1" spc="215" dirty="0">
                <a:latin typeface="Tahoma"/>
                <a:cs typeface="Tahoma"/>
              </a:rPr>
              <a:t>?</a:t>
            </a:r>
            <a:endParaRPr sz="3200" b="1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5340" y="6190325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F34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41066"/>
            <a:ext cx="938763" cy="5400674"/>
          </a:xfrm>
          <a:prstGeom prst="rect">
            <a:avLst/>
          </a:prstGeom>
          <a:blipFill>
            <a:blip r:embed="rId3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68242" y="2450508"/>
            <a:ext cx="919757" cy="5400674"/>
          </a:xfrm>
          <a:prstGeom prst="rect">
            <a:avLst/>
          </a:prstGeom>
          <a:blipFill>
            <a:blip r:embed="rId4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3039" y="2762250"/>
            <a:ext cx="1028655" cy="5400674"/>
          </a:xfrm>
          <a:prstGeom prst="rect">
            <a:avLst/>
          </a:prstGeom>
          <a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5303CB2-A77B-5B4E-9563-AF9106604E39}"/>
              </a:ext>
            </a:extLst>
          </p:cNvPr>
          <p:cNvSpPr/>
          <p:nvPr/>
        </p:nvSpPr>
        <p:spPr>
          <a:xfrm rot="5400000">
            <a:off x="6286500" y="-6500038"/>
            <a:ext cx="5714998" cy="18334078"/>
          </a:xfrm>
          <a:custGeom>
            <a:avLst/>
            <a:gdLst/>
            <a:ahLst/>
            <a:cxnLst/>
            <a:rect l="l" t="t" r="r" b="b"/>
            <a:pathLst>
              <a:path w="6027420" h="10287000">
                <a:moveTo>
                  <a:pt x="0" y="10286993"/>
                </a:moveTo>
                <a:lnTo>
                  <a:pt x="6026941" y="10286993"/>
                </a:lnTo>
                <a:lnTo>
                  <a:pt x="6026941" y="0"/>
                </a:lnTo>
                <a:lnTo>
                  <a:pt x="0" y="0"/>
                </a:lnTo>
                <a:lnTo>
                  <a:pt x="0" y="10286993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605837" y="8877300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7282338" y="2867292"/>
            <a:ext cx="1028699" cy="5400674"/>
          </a:xfrm>
          <a:prstGeom prst="rect">
            <a:avLst/>
          </a:prstGeom>
          <a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16452E9D-2F66-A044-A9C8-35D4CFB11FE9}"/>
              </a:ext>
            </a:extLst>
          </p:cNvPr>
          <p:cNvSpPr txBox="1"/>
          <p:nvPr/>
        </p:nvSpPr>
        <p:spPr>
          <a:xfrm>
            <a:off x="1485877" y="1444481"/>
            <a:ext cx="15316200" cy="3301672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 marR="5080" algn="ctr">
              <a:lnSpc>
                <a:spcPts val="8190"/>
              </a:lnSpc>
              <a:spcBef>
                <a:spcPts val="1764"/>
              </a:spcBef>
            </a:pPr>
            <a:r>
              <a:rPr lang="es-ES" sz="6600" b="1" spc="1390" dirty="0">
                <a:latin typeface="Gill Sans MT" panose="020B0502020104020203" pitchFamily="34" charset="77"/>
                <a:cs typeface="Calibri"/>
              </a:rPr>
              <a:t>BEST PRACTICES IN EUROPEAN SPORTS COACHING</a:t>
            </a:r>
            <a:endParaRPr sz="6600" dirty="0">
              <a:latin typeface="Gill Sans MT" panose="020B0502020104020203" pitchFamily="34" charset="77"/>
              <a:cs typeface="Calibri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1D55D72-C183-D644-AC84-09A22385ED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t="34039" r="39021" b="33369"/>
          <a:stretch/>
        </p:blipFill>
        <p:spPr>
          <a:xfrm>
            <a:off x="6934200" y="6169497"/>
            <a:ext cx="3810000" cy="335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63D10-2713-3141-B2C2-23FA3390D42F}"/>
              </a:ext>
            </a:extLst>
          </p:cNvPr>
          <p:cNvSpPr txBox="1"/>
          <p:nvPr/>
        </p:nvSpPr>
        <p:spPr>
          <a:xfrm>
            <a:off x="6324600" y="9366433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8F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Erasmus+ supported project</a:t>
            </a:r>
          </a:p>
        </p:txBody>
      </p:sp>
    </p:spTree>
    <p:extLst>
      <p:ext uri="{BB962C8B-B14F-4D97-AF65-F5344CB8AC3E}">
        <p14:creationId xmlns:p14="http://schemas.microsoft.com/office/powerpoint/2010/main" val="84805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BC62D0-739C-724D-8EAE-588073E6D5A2}"/>
              </a:ext>
            </a:extLst>
          </p:cNvPr>
          <p:cNvSpPr/>
          <p:nvPr/>
        </p:nvSpPr>
        <p:spPr>
          <a:xfrm rot="16200000">
            <a:off x="12220796" y="4215362"/>
            <a:ext cx="10305607" cy="1828800"/>
          </a:xfrm>
          <a:prstGeom prst="rect">
            <a:avLst/>
          </a:prstGeom>
          <a:solidFill>
            <a:srgbClr val="007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24000" y="320723"/>
            <a:ext cx="18059400" cy="1773747"/>
          </a:xfrm>
          <a:prstGeom prst="rect">
            <a:avLst/>
          </a:prstGeom>
        </p:spPr>
        <p:txBody>
          <a:bodyPr vert="horz" wrap="square" lIns="0" tIns="708970" rIns="0" bIns="0" rtlCol="0">
            <a:spAutoFit/>
          </a:bodyPr>
          <a:lstStyle/>
          <a:p>
            <a:pPr marL="5474335" marR="5080" indent="-1619250">
              <a:lnSpc>
                <a:spcPts val="8860"/>
              </a:lnSpc>
              <a:spcBef>
                <a:spcPts val="1905"/>
              </a:spcBef>
            </a:pPr>
            <a:r>
              <a:rPr lang="es-ES" sz="6600" spc="865" dirty="0">
                <a:solidFill>
                  <a:schemeClr val="tx1"/>
                </a:solidFill>
                <a:latin typeface="Gill Sans MT" panose="020B0502020104020203" pitchFamily="34" charset="77"/>
              </a:rPr>
              <a:t>WHAT IS ACCESSIBILITY?</a:t>
            </a:r>
            <a:endParaRPr sz="6600" dirty="0">
              <a:latin typeface="Gill Sans MT" panose="020B0502020104020203" pitchFamily="34" charset="77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4049" y="2445223"/>
            <a:ext cx="14010543" cy="712021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>
              <a:lnSpc>
                <a:spcPct val="116100"/>
              </a:lnSpc>
            </a:pPr>
            <a:r>
              <a:rPr lang="en-GB" sz="36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opportunity for people to participate in the sports of their choice, even if they have: </a:t>
            </a:r>
          </a:p>
          <a:p>
            <a:pPr marL="12065" marR="5080">
              <a:lnSpc>
                <a:spcPct val="116100"/>
              </a:lnSpc>
            </a:pPr>
            <a:endParaRPr lang="en-GB" sz="3600" spc="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265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en-GB" sz="36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physical or mental disability or impairment</a:t>
            </a:r>
          </a:p>
          <a:p>
            <a:pPr marL="469265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en-GB" sz="36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means</a:t>
            </a:r>
          </a:p>
          <a:p>
            <a:pPr marL="12065" marR="5080">
              <a:lnSpc>
                <a:spcPct val="116100"/>
              </a:lnSpc>
            </a:pPr>
            <a:endParaRPr lang="en-GB" sz="3600" spc="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>
              <a:lnSpc>
                <a:spcPct val="116100"/>
              </a:lnSpc>
            </a:pPr>
            <a:r>
              <a:rPr lang="en-GB" sz="36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Accessibility means people are:</a:t>
            </a:r>
          </a:p>
          <a:p>
            <a:pPr marL="12065" marR="5080">
              <a:lnSpc>
                <a:spcPct val="116100"/>
              </a:lnSpc>
            </a:pPr>
            <a:endParaRPr lang="en-GB" sz="3600" spc="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265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en-GB" sz="36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Empowered</a:t>
            </a:r>
          </a:p>
          <a:p>
            <a:pPr marL="469265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en-GB" sz="36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independent</a:t>
            </a:r>
          </a:p>
          <a:p>
            <a:pPr marL="469265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en-GB" sz="36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frustrated by poor design or implementation</a:t>
            </a:r>
            <a:endParaRPr sz="3600" spc="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C9F29-C96C-AB43-B432-40378138AB9E}"/>
              </a:ext>
            </a:extLst>
          </p:cNvPr>
          <p:cNvSpPr/>
          <p:nvPr/>
        </p:nvSpPr>
        <p:spPr>
          <a:xfrm rot="16200000">
            <a:off x="-4248015" y="4229098"/>
            <a:ext cx="10305607" cy="1828802"/>
          </a:xfrm>
          <a:prstGeom prst="rect">
            <a:avLst/>
          </a:prstGeom>
          <a:solidFill>
            <a:srgbClr val="007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0" y="2445223"/>
            <a:ext cx="1028655" cy="5400674"/>
          </a:xfrm>
          <a:prstGeom prst="rect">
            <a:avLst/>
          </a:prstGeom>
          <a:blipFill>
            <a:blip r:embed="rId3" cstate="print">
              <a:biLevel thresh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59301" y="2445223"/>
            <a:ext cx="1028699" cy="5400674"/>
          </a:xfrm>
          <a:prstGeom prst="rect">
            <a:avLst/>
          </a:prstGeom>
          <a:blipFill>
            <a:blip r:embed="rId4" cstate="print">
              <a:biLevel thresh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626" y="0"/>
            <a:ext cx="11958955" cy="10287000"/>
          </a:xfrm>
          <a:custGeom>
            <a:avLst/>
            <a:gdLst/>
            <a:ahLst/>
            <a:cxnLst/>
            <a:rect l="l" t="t" r="r" b="b"/>
            <a:pathLst>
              <a:path w="11958955" h="10287000">
                <a:moveTo>
                  <a:pt x="0" y="10286999"/>
                </a:moveTo>
                <a:lnTo>
                  <a:pt x="11958591" y="10286999"/>
                </a:lnTo>
                <a:lnTo>
                  <a:pt x="119585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 rot="10800000">
            <a:off x="9258253" y="3524048"/>
            <a:ext cx="5400674" cy="5370819"/>
          </a:xfrm>
          <a:prstGeom prst="rect">
            <a:avLst/>
          </a:prstGeom>
          <a:blipFill>
            <a:blip r:embed="rId3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8590" y="0"/>
            <a:ext cx="6329680" cy="10287000"/>
          </a:xfrm>
          <a:custGeom>
            <a:avLst/>
            <a:gdLst/>
            <a:ahLst/>
            <a:cxnLst/>
            <a:rect l="l" t="t" r="r" b="b"/>
            <a:pathLst>
              <a:path w="6329680" h="10287000">
                <a:moveTo>
                  <a:pt x="0" y="0"/>
                </a:moveTo>
                <a:lnTo>
                  <a:pt x="0" y="10286998"/>
                </a:lnTo>
                <a:lnTo>
                  <a:pt x="6329408" y="10286998"/>
                </a:lnTo>
                <a:lnTo>
                  <a:pt x="632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FDF44-845D-9749-A4BF-80B4355B62BB}"/>
              </a:ext>
            </a:extLst>
          </p:cNvPr>
          <p:cNvSpPr/>
          <p:nvPr/>
        </p:nvSpPr>
        <p:spPr>
          <a:xfrm>
            <a:off x="9258252" y="0"/>
            <a:ext cx="9029748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970504"/>
            <a:ext cx="17678451" cy="11374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7300" spc="825" dirty="0">
                <a:solidFill>
                  <a:schemeClr val="tx1"/>
                </a:solidFill>
                <a:latin typeface="Gill Sans MT" panose="020B0502020104020203" pitchFamily="34" charset="77"/>
              </a:rPr>
              <a:t>BARRIERS TO ACCESSIBILITY</a:t>
            </a:r>
            <a:endParaRPr sz="73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386" y="2515834"/>
            <a:ext cx="8662670" cy="7075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Lack of early experiences</a:t>
            </a:r>
          </a:p>
          <a:p>
            <a:pPr>
              <a:spcBef>
                <a:spcPts val="860"/>
              </a:spcBef>
            </a:pPr>
            <a:endParaRPr lang="en-GB" sz="3200" dirty="0"/>
          </a:p>
          <a:p>
            <a:pPr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Lack of understanding and awareness of how to include people with a disability</a:t>
            </a:r>
          </a:p>
          <a:p>
            <a:pPr>
              <a:spcBef>
                <a:spcPts val="860"/>
              </a:spcBef>
            </a:pPr>
            <a:endParaRPr lang="en-GB" sz="3200" dirty="0"/>
          </a:p>
          <a:p>
            <a:pPr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Limited opportunities and programmes</a:t>
            </a:r>
          </a:p>
          <a:p>
            <a:pPr>
              <a:spcBef>
                <a:spcPts val="860"/>
              </a:spcBef>
            </a:pPr>
            <a:endParaRPr lang="en-GB" sz="3200" dirty="0"/>
          </a:p>
          <a:p>
            <a:pPr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Inaccessible facilities </a:t>
            </a:r>
          </a:p>
          <a:p>
            <a:pPr>
              <a:spcBef>
                <a:spcPts val="860"/>
              </a:spcBef>
            </a:pPr>
            <a:endParaRPr lang="en-GB" sz="3200" dirty="0"/>
          </a:p>
          <a:p>
            <a:pPr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Attitudes towards disabilities </a:t>
            </a:r>
          </a:p>
          <a:p>
            <a:pPr>
              <a:spcBef>
                <a:spcPts val="860"/>
              </a:spcBef>
            </a:pPr>
            <a:endParaRPr lang="en-GB" sz="3200" dirty="0"/>
          </a:p>
          <a:p>
            <a:pPr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Limited access to information and resources </a:t>
            </a:r>
          </a:p>
        </p:txBody>
      </p:sp>
      <p:pic>
        <p:nvPicPr>
          <p:cNvPr id="10" name="Picture 9" descr="A group of people on a court with a racquet&#10;&#10;Description automatically generated">
            <a:extLst>
              <a:ext uri="{FF2B5EF4-FFF2-40B4-BE49-F238E27FC236}">
                <a16:creationId xmlns:a16="http://schemas.microsoft.com/office/drawing/2014/main" id="{BAC51813-1CF6-3444-AEC9-BE5CBFBEB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89" y="3500126"/>
            <a:ext cx="8101511" cy="53947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9041896"/>
            <a:ext cx="168719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700" spc="215" dirty="0">
                <a:solidFill>
                  <a:srgbClr val="111B1D"/>
                </a:solidFill>
                <a:latin typeface="Verdana"/>
                <a:cs typeface="Verdana"/>
              </a:rPr>
              <a:t>Pied </a:t>
            </a:r>
            <a:r>
              <a:rPr sz="1700" spc="175" dirty="0">
                <a:solidFill>
                  <a:srgbClr val="111B1D"/>
                </a:solidFill>
                <a:latin typeface="Verdana"/>
                <a:cs typeface="Verdana"/>
              </a:rPr>
              <a:t>de</a:t>
            </a:r>
            <a:r>
              <a:rPr sz="1700" spc="5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700" spc="185" dirty="0">
                <a:solidFill>
                  <a:srgbClr val="111B1D"/>
                </a:solidFill>
                <a:latin typeface="Verdana"/>
                <a:cs typeface="Verdana"/>
              </a:rPr>
              <a:t>page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"/>
            <a:ext cx="8686800" cy="10287000"/>
          </a:xfrm>
          <a:custGeom>
            <a:avLst/>
            <a:gdLst/>
            <a:ahLst/>
            <a:cxnLst/>
            <a:rect l="l" t="t" r="r" b="b"/>
            <a:pathLst>
              <a:path w="6027420" h="10287000">
                <a:moveTo>
                  <a:pt x="0" y="10286993"/>
                </a:moveTo>
                <a:lnTo>
                  <a:pt x="6026941" y="10286993"/>
                </a:lnTo>
                <a:lnTo>
                  <a:pt x="6026941" y="0"/>
                </a:lnTo>
                <a:lnTo>
                  <a:pt x="0" y="0"/>
                </a:lnTo>
                <a:lnTo>
                  <a:pt x="0" y="10286993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rot="16200000">
            <a:off x="5259502" y="5905353"/>
            <a:ext cx="1028699" cy="5400674"/>
          </a:xfrm>
          <a:prstGeom prst="rect">
            <a:avLst/>
          </a:prstGeom>
          <a:blipFill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233343" y="1877715"/>
            <a:ext cx="8772008" cy="7768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IE" sz="3600" dirty="0"/>
              <a:t>Disabled or not, there is a significant demand for more opportunities to take part in sport.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/>
          </a:p>
          <a:p>
            <a:r>
              <a:rPr lang="en-IE" sz="3600" dirty="0"/>
              <a:t>According to the </a:t>
            </a:r>
            <a:r>
              <a:rPr lang="en-IE" sz="3600" b="1" dirty="0"/>
              <a:t>Active People Survey</a:t>
            </a:r>
            <a:r>
              <a:rPr lang="en-IE" sz="3600" dirty="0"/>
              <a:t>, 56% of disabled people in the UK would like to do more sports (2014/2015)</a:t>
            </a:r>
          </a:p>
          <a:p>
            <a:endParaRPr lang="en-IE" sz="3600" dirty="0"/>
          </a:p>
          <a:p>
            <a:r>
              <a:rPr lang="en-IE" sz="3600" dirty="0"/>
              <a:t>The graph does show activity levels rising amongst people with disabilities over the last few years. </a:t>
            </a:r>
          </a:p>
          <a:p>
            <a:endParaRPr lang="en-IE" sz="3600" dirty="0"/>
          </a:p>
          <a:p>
            <a:r>
              <a:rPr lang="en-IE" sz="3600" dirty="0"/>
              <a:t>However, people without a form of disability are around 20% more active each week. This gap can be reduced with more opportunities.</a:t>
            </a:r>
            <a:endParaRPr lang="en-GB" sz="3600" dirty="0"/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9233342" y="657968"/>
            <a:ext cx="8686799" cy="797591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5310"/>
              </a:lnSpc>
              <a:spcBef>
                <a:spcPts val="1195"/>
              </a:spcBef>
            </a:pPr>
            <a:r>
              <a:rPr lang="fr-FR" sz="4400" kern="0" spc="-190" dirty="0">
                <a:solidFill>
                  <a:srgbClr val="111B1D"/>
                </a:solidFill>
                <a:latin typeface="Gill Sans MT"/>
                <a:cs typeface="Gill Sans MT"/>
              </a:rPr>
              <a:t>DEMAND FOR OPPORTUNITIES</a:t>
            </a:r>
            <a:endParaRPr lang="fr-FR" sz="4400" kern="0" dirty="0">
              <a:latin typeface="Gill Sans MT"/>
              <a:cs typeface="Gill Sans MT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DBB576-4FA3-B841-B92E-27637629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1" y="2221327"/>
            <a:ext cx="8261577" cy="58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143937"/>
            <a:ext cx="7772400" cy="5960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coaching, sport and club more </a:t>
            </a: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accessible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endParaRPr lang="es-ES" sz="4800" b="1" spc="-1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b="1" spc="-1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es-ES" sz="4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endParaRPr lang="es-ES" sz="4800" b="1" spc="-1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98696" y="0"/>
            <a:ext cx="6489700" cy="10287000"/>
          </a:xfrm>
          <a:custGeom>
            <a:avLst/>
            <a:gdLst/>
            <a:ahLst/>
            <a:cxnLst/>
            <a:rect l="l" t="t" r="r" b="b"/>
            <a:pathLst>
              <a:path w="6489700" h="10287000">
                <a:moveTo>
                  <a:pt x="0" y="0"/>
                </a:moveTo>
                <a:lnTo>
                  <a:pt x="0" y="10286998"/>
                </a:lnTo>
                <a:lnTo>
                  <a:pt x="6489303" y="10286998"/>
                </a:lnTo>
                <a:lnTo>
                  <a:pt x="648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36B49271-21EC-2048-8D15-47D861A944E8}"/>
              </a:ext>
            </a:extLst>
          </p:cNvPr>
          <p:cNvSpPr/>
          <p:nvPr/>
        </p:nvSpPr>
        <p:spPr>
          <a:xfrm rot="16200000">
            <a:off x="11520488" y="5942012"/>
            <a:ext cx="1028699" cy="5400674"/>
          </a:xfrm>
          <a:prstGeom prst="rect">
            <a:avLst/>
          </a:prstGeom>
          <a:blipFill>
            <a:blip r:embed="rId3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person holding a racket on a court&#10;&#10;Description automatically generated">
            <a:extLst>
              <a:ext uri="{FF2B5EF4-FFF2-40B4-BE49-F238E27FC236}">
                <a16:creationId xmlns:a16="http://schemas.microsoft.com/office/drawing/2014/main" id="{07045548-AF9D-CE47-A193-1636A9325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159000"/>
            <a:ext cx="8953500" cy="596900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11F7DA03-124F-9A40-84B7-9E1D3D46F4D4}"/>
              </a:ext>
            </a:extLst>
          </p:cNvPr>
          <p:cNvSpPr/>
          <p:nvPr/>
        </p:nvSpPr>
        <p:spPr>
          <a:xfrm>
            <a:off x="3810000" y="7658100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F3434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28" y="0"/>
            <a:ext cx="18283970" cy="10287000"/>
          </a:xfrm>
          <a:custGeom>
            <a:avLst/>
            <a:gdLst/>
            <a:ahLst/>
            <a:cxnLst/>
            <a:rect l="l" t="t" r="r" b="b"/>
            <a:pathLst>
              <a:path w="11958955" h="10287000">
                <a:moveTo>
                  <a:pt x="0" y="10286999"/>
                </a:moveTo>
                <a:lnTo>
                  <a:pt x="11958591" y="10286999"/>
                </a:lnTo>
                <a:lnTo>
                  <a:pt x="119585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99541" y="3314700"/>
            <a:ext cx="5378093" cy="4649086"/>
          </a:xfrm>
          <a:prstGeom prst="rect">
            <a:avLst/>
          </a:prstGeom>
          <a:blipFill>
            <a:blip r:embed="rId3" cstate="print">
              <a:biLevel thresh="7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6119" y="0"/>
            <a:ext cx="6329680" cy="10287000"/>
          </a:xfrm>
          <a:custGeom>
            <a:avLst/>
            <a:gdLst/>
            <a:ahLst/>
            <a:cxnLst/>
            <a:rect l="l" t="t" r="r" b="b"/>
            <a:pathLst>
              <a:path w="6329680" h="10287000">
                <a:moveTo>
                  <a:pt x="0" y="0"/>
                </a:moveTo>
                <a:lnTo>
                  <a:pt x="0" y="10286998"/>
                </a:lnTo>
                <a:lnTo>
                  <a:pt x="6329408" y="10286998"/>
                </a:lnTo>
                <a:lnTo>
                  <a:pt x="6329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97220-6FE0-054F-A07C-E5595062DA8E}"/>
              </a:ext>
            </a:extLst>
          </p:cNvPr>
          <p:cNvSpPr/>
          <p:nvPr/>
        </p:nvSpPr>
        <p:spPr>
          <a:xfrm>
            <a:off x="-36119" y="-886"/>
            <a:ext cx="9029748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870194"/>
            <a:ext cx="17678451" cy="11374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7300" spc="825" dirty="0">
                <a:solidFill>
                  <a:schemeClr val="tx1"/>
                </a:solidFill>
                <a:latin typeface="Gill Sans MT" panose="020B0502020104020203" pitchFamily="34" charset="77"/>
              </a:rPr>
              <a:t>CREATING OPPORTUNITIES</a:t>
            </a:r>
            <a:endParaRPr sz="73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6800" y="2552700"/>
            <a:ext cx="8662670" cy="7121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600" spc="365" dirty="0">
                <a:latin typeface="Tahoma"/>
                <a:cs typeface="Tahoma"/>
              </a:rPr>
              <a:t>Improve facilities of the club or centre</a:t>
            </a:r>
          </a:p>
          <a:p>
            <a:pPr marL="469900"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600" spc="365" dirty="0">
                <a:latin typeface="Tahoma"/>
                <a:cs typeface="Tahoma"/>
              </a:rPr>
              <a:t>Consider offering affordable and free services </a:t>
            </a:r>
          </a:p>
          <a:p>
            <a:pPr marL="469900"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600" spc="365" dirty="0">
                <a:latin typeface="Tahoma"/>
                <a:cs typeface="Tahoma"/>
              </a:rPr>
              <a:t>Increase staff awareness and understanding through courses and workshops on inclusion </a:t>
            </a:r>
          </a:p>
          <a:p>
            <a:pPr marL="469900"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600" spc="365" dirty="0">
                <a:latin typeface="Tahoma"/>
                <a:cs typeface="Tahoma"/>
              </a:rPr>
              <a:t>Diversify your programmes and activities to appeal to and involve more people</a:t>
            </a:r>
          </a:p>
          <a:p>
            <a:pPr marL="469900"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3600" spc="365" dirty="0">
                <a:latin typeface="Tahoma"/>
                <a:cs typeface="Tahoma"/>
              </a:rPr>
              <a:t>Adapt your coaching techniques and activities</a:t>
            </a:r>
          </a:p>
        </p:txBody>
      </p:sp>
      <p:pic>
        <p:nvPicPr>
          <p:cNvPr id="9" name="Picture 8" descr="A person holding a racket on a court&#10;&#10;Description automatically generated">
            <a:extLst>
              <a:ext uri="{FF2B5EF4-FFF2-40B4-BE49-F238E27FC236}">
                <a16:creationId xmlns:a16="http://schemas.microsoft.com/office/drawing/2014/main" id="{2B618F93-F6D3-0F4E-A531-D3CF03D67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" y="3314700"/>
            <a:ext cx="7028539" cy="46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696" y="0"/>
            <a:ext cx="6489700" cy="10287000"/>
          </a:xfrm>
          <a:custGeom>
            <a:avLst/>
            <a:gdLst/>
            <a:ahLst/>
            <a:cxnLst/>
            <a:rect l="l" t="t" r="r" b="b"/>
            <a:pathLst>
              <a:path w="6489700" h="10287000">
                <a:moveTo>
                  <a:pt x="0" y="0"/>
                </a:moveTo>
                <a:lnTo>
                  <a:pt x="0" y="10286999"/>
                </a:lnTo>
                <a:lnTo>
                  <a:pt x="6489303" y="10286999"/>
                </a:lnTo>
                <a:lnTo>
                  <a:pt x="6489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1101" y="3467100"/>
            <a:ext cx="8530557" cy="5712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4399"/>
              </a:lnSpc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2800" spc="365" dirty="0" err="1">
                <a:latin typeface="Tahoma"/>
                <a:cs typeface="Tahoma"/>
              </a:rPr>
              <a:t>Pádel</a:t>
            </a:r>
            <a:r>
              <a:rPr lang="en-GB" sz="2800" spc="365" dirty="0">
                <a:latin typeface="Tahoma"/>
                <a:cs typeface="Tahoma"/>
              </a:rPr>
              <a:t> combines elements of tennis, badminton and squash </a:t>
            </a:r>
          </a:p>
          <a:p>
            <a:pPr marL="469900" marR="5080" indent="-457200">
              <a:lnSpc>
                <a:spcPct val="114399"/>
              </a:lnSpc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2800" spc="365" dirty="0">
                <a:latin typeface="Tahoma"/>
                <a:cs typeface="Tahoma"/>
              </a:rPr>
              <a:t>It’s a four player game, played in doubles, with courts that are around half the size of a tennis court </a:t>
            </a:r>
          </a:p>
          <a:p>
            <a:pPr marL="469900" marR="5080" indent="-457200">
              <a:lnSpc>
                <a:spcPct val="114399"/>
              </a:lnSpc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2800" spc="365" dirty="0">
                <a:latin typeface="Tahoma"/>
                <a:cs typeface="Tahoma"/>
              </a:rPr>
              <a:t>The court is surrounded by glass walls, which can be used to bounce the ball off</a:t>
            </a:r>
          </a:p>
          <a:p>
            <a:pPr marL="469900" marR="5080" indent="-457200">
              <a:lnSpc>
                <a:spcPct val="114399"/>
              </a:lnSpc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en-GB" sz="2800" spc="365" dirty="0">
                <a:latin typeface="Tahoma"/>
                <a:cs typeface="Tahoma"/>
              </a:rPr>
              <a:t>With over 10 million players worldwide, </a:t>
            </a:r>
            <a:r>
              <a:rPr lang="en-GB" sz="2800" spc="365" dirty="0" err="1">
                <a:latin typeface="Tahoma"/>
                <a:cs typeface="Tahoma"/>
              </a:rPr>
              <a:t>pádel</a:t>
            </a:r>
            <a:r>
              <a:rPr lang="en-GB" sz="2800" spc="365" dirty="0">
                <a:latin typeface="Tahoma"/>
                <a:cs typeface="Tahoma"/>
              </a:rPr>
              <a:t> is one of the fastest growing sports in the world </a:t>
            </a:r>
            <a:endParaRPr sz="2800" spc="365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2330" y="2664407"/>
            <a:ext cx="1076325" cy="247650"/>
          </a:xfrm>
          <a:custGeom>
            <a:avLst/>
            <a:gdLst/>
            <a:ahLst/>
            <a:cxnLst/>
            <a:rect l="l" t="t" r="r" b="b"/>
            <a:pathLst>
              <a:path w="1076325" h="247650">
                <a:moveTo>
                  <a:pt x="0" y="0"/>
                </a:moveTo>
                <a:lnTo>
                  <a:pt x="1076324" y="0"/>
                </a:lnTo>
                <a:lnTo>
                  <a:pt x="1076324" y="247649"/>
                </a:lnTo>
                <a:lnTo>
                  <a:pt x="0" y="247649"/>
                </a:lnTo>
                <a:lnTo>
                  <a:pt x="0" y="0"/>
                </a:lnTo>
                <a:close/>
              </a:path>
            </a:pathLst>
          </a:custGeom>
          <a:solidFill>
            <a:srgbClr val="F34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2330" y="232671"/>
            <a:ext cx="6509384" cy="2270493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 marR="86360">
              <a:lnSpc>
                <a:spcPts val="8860"/>
              </a:lnSpc>
              <a:spcBef>
                <a:spcPts val="1905"/>
              </a:spcBef>
            </a:pPr>
            <a:r>
              <a:rPr lang="es-ES" sz="8900" spc="1390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77"/>
              </a:rPr>
              <a:t>PÁDEL</a:t>
            </a:r>
            <a:endParaRPr sz="8900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4000" spc="-40" dirty="0">
                <a:solidFill>
                  <a:srgbClr val="111B1D"/>
                </a:solidFill>
                <a:latin typeface="Gill Sans MT" panose="020B0502020104020203" pitchFamily="34" charset="77"/>
                <a:cs typeface="Gill Sans MT"/>
              </a:rPr>
              <a:t>A </a:t>
            </a:r>
            <a:r>
              <a:rPr sz="4000" spc="-90" dirty="0">
                <a:solidFill>
                  <a:srgbClr val="111B1D"/>
                </a:solidFill>
                <a:latin typeface="Gill Sans MT" panose="020B0502020104020203" pitchFamily="34" charset="77"/>
                <a:cs typeface="Gill Sans MT"/>
              </a:rPr>
              <a:t>SHORT</a:t>
            </a:r>
            <a:r>
              <a:rPr sz="4000" spc="-580" dirty="0">
                <a:solidFill>
                  <a:srgbClr val="111B1D"/>
                </a:solidFill>
                <a:latin typeface="Gill Sans MT" panose="020B0502020104020203" pitchFamily="34" charset="77"/>
                <a:cs typeface="Gill Sans MT"/>
              </a:rPr>
              <a:t> </a:t>
            </a:r>
            <a:r>
              <a:rPr sz="4000" spc="-220" dirty="0">
                <a:solidFill>
                  <a:srgbClr val="111B1D"/>
                </a:solidFill>
                <a:latin typeface="Gill Sans MT" panose="020B0502020104020203" pitchFamily="34" charset="77"/>
                <a:cs typeface="Gill Sans MT"/>
              </a:rPr>
              <a:t>INTRODUCTION</a:t>
            </a:r>
            <a:endParaRPr sz="4000" dirty="0">
              <a:latin typeface="Gill Sans MT" panose="020B0502020104020203" pitchFamily="34" charset="77"/>
              <a:cs typeface="Gill Sans MT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8FB74A2-F17E-E147-BB23-DF1AD54BF60E}"/>
              </a:ext>
            </a:extLst>
          </p:cNvPr>
          <p:cNvSpPr/>
          <p:nvPr/>
        </p:nvSpPr>
        <p:spPr>
          <a:xfrm rot="16200000">
            <a:off x="13984706" y="580230"/>
            <a:ext cx="1028655" cy="5400674"/>
          </a:xfrm>
          <a:prstGeom prst="rect">
            <a:avLst/>
          </a:prstGeom>
          <a:blipFill>
            <a:blip r:embed="rId3" cstate="print">
              <a:biLevel thresh="2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8642" y="3261960"/>
            <a:ext cx="8959358" cy="50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9041896"/>
            <a:ext cx="168719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700" spc="215" dirty="0">
                <a:solidFill>
                  <a:srgbClr val="111B1D"/>
                </a:solidFill>
                <a:latin typeface="Verdana"/>
                <a:cs typeface="Verdana"/>
              </a:rPr>
              <a:t>Pied </a:t>
            </a:r>
            <a:r>
              <a:rPr sz="1700" spc="175" dirty="0">
                <a:solidFill>
                  <a:srgbClr val="111B1D"/>
                </a:solidFill>
                <a:latin typeface="Verdana"/>
                <a:cs typeface="Verdana"/>
              </a:rPr>
              <a:t>de</a:t>
            </a:r>
            <a:r>
              <a:rPr sz="1700" spc="5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700" spc="185" dirty="0">
                <a:solidFill>
                  <a:srgbClr val="111B1D"/>
                </a:solidFill>
                <a:latin typeface="Verdana"/>
                <a:cs typeface="Verdana"/>
              </a:rPr>
              <a:t>page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"/>
            <a:ext cx="6027420" cy="10287000"/>
          </a:xfrm>
          <a:custGeom>
            <a:avLst/>
            <a:gdLst/>
            <a:ahLst/>
            <a:cxnLst/>
            <a:rect l="l" t="t" r="r" b="b"/>
            <a:pathLst>
              <a:path w="6027420" h="10287000">
                <a:moveTo>
                  <a:pt x="0" y="10286993"/>
                </a:moveTo>
                <a:lnTo>
                  <a:pt x="6026941" y="10286993"/>
                </a:lnTo>
                <a:lnTo>
                  <a:pt x="6026941" y="0"/>
                </a:lnTo>
                <a:lnTo>
                  <a:pt x="0" y="0"/>
                </a:lnTo>
                <a:lnTo>
                  <a:pt x="0" y="10286993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300" y="2446341"/>
            <a:ext cx="1028699" cy="5400674"/>
          </a:xfrm>
          <a:prstGeom prst="rect">
            <a:avLst/>
          </a:prstGeom>
          <a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5600" y="1877972"/>
            <a:ext cx="10363199" cy="75473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1835">
              <a:lnSpc>
                <a:spcPct val="116700"/>
              </a:lnSpc>
              <a:spcBef>
                <a:spcPts val="95"/>
              </a:spcBef>
            </a:pPr>
            <a:r>
              <a:rPr lang="en-GB" sz="4200" dirty="0" err="1">
                <a:latin typeface="Tahoma"/>
                <a:cs typeface="Tahoma"/>
              </a:rPr>
              <a:t>Pádel</a:t>
            </a:r>
            <a:r>
              <a:rPr lang="en-GB" sz="4200" dirty="0">
                <a:latin typeface="Tahoma"/>
                <a:cs typeface="Tahoma"/>
              </a:rPr>
              <a:t> is popular among people with physical disabilities and learning disabilities.</a:t>
            </a:r>
          </a:p>
          <a:p>
            <a:pPr marL="12700" marR="711835">
              <a:lnSpc>
                <a:spcPct val="116700"/>
              </a:lnSpc>
              <a:spcBef>
                <a:spcPts val="95"/>
              </a:spcBef>
            </a:pPr>
            <a:endParaRPr lang="en-GB" sz="4200" dirty="0">
              <a:latin typeface="Tahoma"/>
              <a:cs typeface="Tahoma"/>
            </a:endParaRPr>
          </a:p>
          <a:p>
            <a:pPr marL="12700" marR="711835">
              <a:lnSpc>
                <a:spcPct val="116700"/>
              </a:lnSpc>
              <a:spcBef>
                <a:spcPts val="95"/>
              </a:spcBef>
            </a:pPr>
            <a:r>
              <a:rPr lang="en-GB" sz="4200" dirty="0">
                <a:latin typeface="Tahoma"/>
                <a:cs typeface="Tahoma"/>
              </a:rPr>
              <a:t>It’s a sport that can be easily adapted. </a:t>
            </a:r>
          </a:p>
          <a:p>
            <a:pPr marL="12700" marR="711835">
              <a:lnSpc>
                <a:spcPct val="116700"/>
              </a:lnSpc>
              <a:spcBef>
                <a:spcPts val="95"/>
              </a:spcBef>
            </a:pPr>
            <a:endParaRPr lang="en-GB" sz="4200" dirty="0">
              <a:latin typeface="Tahoma"/>
              <a:cs typeface="Tahoma"/>
            </a:endParaRPr>
          </a:p>
          <a:p>
            <a:pPr marL="12700" marR="711835">
              <a:lnSpc>
                <a:spcPct val="116700"/>
              </a:lnSpc>
              <a:spcBef>
                <a:spcPts val="95"/>
              </a:spcBef>
            </a:pPr>
            <a:r>
              <a:rPr lang="en-GB" sz="4200" dirty="0">
                <a:latin typeface="Tahoma"/>
                <a:cs typeface="Tahoma"/>
              </a:rPr>
              <a:t>The </a:t>
            </a:r>
            <a:r>
              <a:rPr lang="en-GB" sz="4200" dirty="0" err="1">
                <a:latin typeface="Tahoma"/>
                <a:cs typeface="Tahoma"/>
              </a:rPr>
              <a:t>Pádel</a:t>
            </a:r>
            <a:r>
              <a:rPr lang="en-GB" sz="4200" dirty="0">
                <a:latin typeface="Tahoma"/>
                <a:cs typeface="Tahoma"/>
              </a:rPr>
              <a:t> Association for All (ASPADO) and Integrated </a:t>
            </a:r>
            <a:r>
              <a:rPr lang="en-GB" sz="4200" dirty="0" err="1">
                <a:latin typeface="Tahoma"/>
                <a:cs typeface="Tahoma"/>
              </a:rPr>
              <a:t>Pádel</a:t>
            </a:r>
            <a:r>
              <a:rPr lang="en-GB" sz="4200" dirty="0">
                <a:latin typeface="Tahoma"/>
                <a:cs typeface="Tahoma"/>
              </a:rPr>
              <a:t> Association (API) organise many tournaments for disabled people in Spain</a:t>
            </a: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6705600" y="732196"/>
            <a:ext cx="8382000" cy="83292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5310"/>
              </a:lnSpc>
              <a:spcBef>
                <a:spcPts val="1195"/>
              </a:spcBef>
            </a:pPr>
            <a:r>
              <a:rPr lang="fr-FR" sz="5800" kern="0" spc="-190" dirty="0">
                <a:solidFill>
                  <a:srgbClr val="111B1D"/>
                </a:solidFill>
                <a:latin typeface="Gill Sans MT"/>
                <a:cs typeface="Gill Sans MT"/>
              </a:rPr>
              <a:t>PÁDEL FOR ALL</a:t>
            </a:r>
            <a:endParaRPr lang="fr-FR" sz="5800" kern="0" dirty="0">
              <a:latin typeface="Gill Sans MT"/>
              <a:cs typeface="Gill Sans MT"/>
            </a:endParaRPr>
          </a:p>
        </p:txBody>
      </p:sp>
      <p:pic>
        <p:nvPicPr>
          <p:cNvPr id="19" name="Picture 18" descr="A picture containing outdoor, person, grass, building&#10;&#10;Description automatically generated">
            <a:extLst>
              <a:ext uri="{FF2B5EF4-FFF2-40B4-BE49-F238E27FC236}">
                <a16:creationId xmlns:a16="http://schemas.microsoft.com/office/drawing/2014/main" id="{D72E98BD-2D55-4A4F-A41C-B717AD0845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 b="4498"/>
          <a:stretch/>
        </p:blipFill>
        <p:spPr>
          <a:xfrm>
            <a:off x="487326" y="5270839"/>
            <a:ext cx="4998720" cy="4290439"/>
          </a:xfrm>
          <a:prstGeom prst="rect">
            <a:avLst/>
          </a:prstGeom>
        </p:spPr>
      </p:pic>
      <p:pic>
        <p:nvPicPr>
          <p:cNvPr id="21" name="Picture 20" descr="A person hitting a ball with a racket&#10;&#10;Description automatically generated">
            <a:extLst>
              <a:ext uri="{FF2B5EF4-FFF2-40B4-BE49-F238E27FC236}">
                <a16:creationId xmlns:a16="http://schemas.microsoft.com/office/drawing/2014/main" id="{9CF574FB-B1BF-7441-BE9B-BDEBF0B1D3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b="4079"/>
          <a:stretch/>
        </p:blipFill>
        <p:spPr>
          <a:xfrm>
            <a:off x="514350" y="933747"/>
            <a:ext cx="4998720" cy="3854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277403" y="0"/>
            <a:ext cx="7010597" cy="10287000"/>
          </a:xfrm>
          <a:custGeom>
            <a:avLst/>
            <a:gdLst/>
            <a:ahLst/>
            <a:cxnLst/>
            <a:rect l="l" t="t" r="r" b="b"/>
            <a:pathLst>
              <a:path w="6089650" h="10287000">
                <a:moveTo>
                  <a:pt x="0" y="0"/>
                </a:moveTo>
                <a:lnTo>
                  <a:pt x="0" y="10286999"/>
                </a:lnTo>
                <a:lnTo>
                  <a:pt x="6089451" y="10286999"/>
                </a:lnTo>
                <a:lnTo>
                  <a:pt x="60894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8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26542" y="397326"/>
            <a:ext cx="6761457" cy="3437095"/>
          </a:xfrm>
          <a:prstGeom prst="rect">
            <a:avLst/>
          </a:prstGeom>
        </p:spPr>
        <p:txBody>
          <a:bodyPr vert="horz" wrap="square" lIns="0" tIns="501650" rIns="0" bIns="0" rtlCol="0">
            <a:spAutoFit/>
          </a:bodyPr>
          <a:lstStyle/>
          <a:p>
            <a:pPr marL="1510030" marR="5080" indent="-1497965" algn="ctr">
              <a:lnSpc>
                <a:spcPct val="70700"/>
              </a:lnSpc>
              <a:spcBef>
                <a:spcPts val="3950"/>
              </a:spcBef>
            </a:pPr>
            <a:r>
              <a:rPr lang="es-ES" sz="10900" b="1" spc="1335" dirty="0" err="1">
                <a:solidFill>
                  <a:srgbClr val="FFFFFF"/>
                </a:solidFill>
                <a:latin typeface="Gill Sans MT" panose="020B0502020104020203" pitchFamily="34" charset="77"/>
                <a:cs typeface="Calibri"/>
              </a:rPr>
              <a:t>Adapted</a:t>
            </a:r>
            <a:r>
              <a:rPr lang="es-ES" sz="10900" b="1" spc="1335" dirty="0">
                <a:solidFill>
                  <a:srgbClr val="FFFFFF"/>
                </a:solidFill>
                <a:latin typeface="Gill Sans MT" panose="020B0502020104020203" pitchFamily="34" charset="77"/>
                <a:cs typeface="Calibri"/>
              </a:rPr>
              <a:t> </a:t>
            </a:r>
          </a:p>
          <a:p>
            <a:pPr marL="1510030" marR="5080" indent="-1497965" algn="ctr">
              <a:lnSpc>
                <a:spcPct val="70700"/>
              </a:lnSpc>
              <a:spcBef>
                <a:spcPts val="3950"/>
              </a:spcBef>
            </a:pPr>
            <a:r>
              <a:rPr lang="es-ES" sz="10900" b="1" spc="1335" dirty="0">
                <a:solidFill>
                  <a:srgbClr val="FFFFFF"/>
                </a:solidFill>
                <a:latin typeface="Gill Sans MT" panose="020B0502020104020203" pitchFamily="34" charset="77"/>
                <a:cs typeface="Calibri"/>
              </a:rPr>
              <a:t>Pádel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DD361-C07E-DB4A-8B7B-5B0B78F6600E}"/>
              </a:ext>
            </a:extLst>
          </p:cNvPr>
          <p:cNvSpPr txBox="1"/>
          <p:nvPr/>
        </p:nvSpPr>
        <p:spPr>
          <a:xfrm>
            <a:off x="990600" y="1181100"/>
            <a:ext cx="9067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ahoma"/>
                <a:cs typeface="Tahoma"/>
              </a:rPr>
              <a:t>The rules remain the same but there are some key differences to make the game more fluid and assist players: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Tahoma"/>
              <a:cs typeface="Tahom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cs typeface="Tahoma"/>
              </a:rPr>
              <a:t>The ball can make two bounces instead of 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Tahoma"/>
              <a:cs typeface="Tahom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cs typeface="Tahoma"/>
              </a:rPr>
              <a:t>A player having difficulty using their hand in the serve can bounce the ball first on their paddle.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Tahoma"/>
              <a:cs typeface="Tahom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Tahoma"/>
                <a:cs typeface="Tahoma"/>
              </a:rPr>
              <a:t>The height of the serve is below the shoulder. In original </a:t>
            </a:r>
            <a:r>
              <a:rPr lang="en-GB" sz="3600" dirty="0" err="1">
                <a:latin typeface="Tahoma"/>
                <a:cs typeface="Tahoma"/>
              </a:rPr>
              <a:t>pádel</a:t>
            </a:r>
            <a:r>
              <a:rPr lang="en-GB" sz="3600" dirty="0">
                <a:latin typeface="Tahoma"/>
                <a:cs typeface="Tahoma"/>
              </a:rPr>
              <a:t>, it is below the waist. </a:t>
            </a:r>
          </a:p>
        </p:txBody>
      </p:sp>
      <p:pic>
        <p:nvPicPr>
          <p:cNvPr id="9" name="Picture 8" descr="A bicycle is parked near a fence&#10;&#10;Description automatically generated">
            <a:extLst>
              <a:ext uri="{FF2B5EF4-FFF2-40B4-BE49-F238E27FC236}">
                <a16:creationId xmlns:a16="http://schemas.microsoft.com/office/drawing/2014/main" id="{6F4CF526-4E45-CC4B-BAED-AD3B30F3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23" y="4762500"/>
            <a:ext cx="7609976" cy="45690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613</Words>
  <Application>Microsoft Macintosh PowerPoint</Application>
  <PresentationFormat>Custom</PresentationFormat>
  <Paragraphs>106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Tahoma</vt:lpstr>
      <vt:lpstr>Verdana</vt:lpstr>
      <vt:lpstr>Office Theme</vt:lpstr>
      <vt:lpstr>BEST PRACTICES IN EUROPEAN SPORTS COACHING.</vt:lpstr>
      <vt:lpstr>WHAT IS ACCESSIBILITY?</vt:lpstr>
      <vt:lpstr>BARRIERS TO ACCESSIBILITY</vt:lpstr>
      <vt:lpstr>PowerPoint Presentation</vt:lpstr>
      <vt:lpstr>PowerPoint Presentation</vt:lpstr>
      <vt:lpstr>CREATING OPPORTUNITIES</vt:lpstr>
      <vt:lpstr>PÁDEL A SHORT INTRODUCTION</vt:lpstr>
      <vt:lpstr>PowerPoint Presentation</vt:lpstr>
      <vt:lpstr>PowerPoint Presentation</vt:lpstr>
      <vt:lpstr>TENNIS FOUNDATION</vt:lpstr>
      <vt:lpstr>PowerPoint Presentation</vt:lpstr>
      <vt:lpstr>PowerPoint Presentation</vt:lpstr>
      <vt:lpstr>CLASS EXERCISE HOW ACCESSIBLE IS YOUR CLUB?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EUROPEAN SPORTS COACHING.</dc:title>
  <dc:creator>Luke James</dc:creator>
  <cp:lastModifiedBy>Luke James</cp:lastModifiedBy>
  <cp:revision>40</cp:revision>
  <dcterms:created xsi:type="dcterms:W3CDTF">2020-07-28T15:06:57Z</dcterms:created>
  <dcterms:modified xsi:type="dcterms:W3CDTF">2020-08-05T13:05:29Z</dcterms:modified>
</cp:coreProperties>
</file>